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84" r:id="rId3"/>
    <p:sldId id="257" r:id="rId4"/>
    <p:sldId id="258" r:id="rId5"/>
    <p:sldId id="259" r:id="rId6"/>
    <p:sldId id="261" r:id="rId7"/>
    <p:sldId id="262" r:id="rId8"/>
    <p:sldId id="278" r:id="rId9"/>
    <p:sldId id="263" r:id="rId10"/>
    <p:sldId id="279" r:id="rId11"/>
    <p:sldId id="280" r:id="rId12"/>
    <p:sldId id="264" r:id="rId13"/>
    <p:sldId id="281" r:id="rId14"/>
    <p:sldId id="271" r:id="rId15"/>
    <p:sldId id="272" r:id="rId16"/>
    <p:sldId id="282" r:id="rId17"/>
    <p:sldId id="283" r:id="rId18"/>
    <p:sldId id="273" r:id="rId19"/>
    <p:sldId id="274" r:id="rId20"/>
    <p:sldId id="27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D7A8"/>
    <a:srgbClr val="EA9A99"/>
    <a:srgbClr val="FFE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ACFA4D-F1F9-4DDB-AC26-3042C5586BA2}">
  <a:tblStyle styleId="{9DACFA4D-F1F9-4DDB-AC26-3042C5586B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82695"/>
  </p:normalViewPr>
  <p:slideViewPr>
    <p:cSldViewPr snapToGrid="0">
      <p:cViewPr>
        <p:scale>
          <a:sx n="127" d="100"/>
          <a:sy n="127" d="100"/>
        </p:scale>
        <p:origin x="232" y="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9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6:53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80 774 24575,'0'-9'0,"0"0"0,0-2 0,0-1 0,0-3 0,0 1 0,0 0 0,0 0 0,0 3 0,0 0 0,0 2 0,0 3 0,0 2 0,0 1 0,0 10 0,0-1 0,0 8 0,-1-2 0,1 3 0,-1 0 0,0 0 0,1 1 0,0-1 0,0 2 0,0-3 0,0-2 0,0 0 0,0-3 0,0 1 0,0-2 0,0-1 0,0-2 0,0-2 0,0 0 0,1-2 0,1-1 0,0-3 0,1-3 0,0-6 0,-1-5 0,0-3 0,-1-4 0,-1 3 0,0 0 0,0 1 0,0 2 0,0-2 0,-1 3 0,0 4 0,-1 3 0,0 4 0,1 5 0,0 7 0,1 5 0,0 4 0,0-1 0,0 1 0,1 0 0,1 1 0,1 1 0,1 0 0,1-1 0,0-1 0,-1-3 0,0-2 0,0-3 0,-2-2 0,1-1 0,-1-2 0,0-5 0,-1-5 0,0-4 0,0-4 0,0-1 0,0-2 0,-1-2 0,0 1 0,0 1 0,0 1 0,0 5 0,0 2 0,0 7 0,-2 4 0,0 6 0,0 4 0,-1 4 0,2-1 0,0-1 0,1 1 0,0 1 0,0 2 0,0-1 0,0 0 0,0-1 0,0-1 0,0-2 0,0-1 0,0-2 0,0-3 0,-1-1 0,0-2 0,-2 0 0,-1-2 0,-3-4 0,0-3 0,-2-4 0,1-1 0,0-1 0,-1-1 0,0-2 0,-1-1 0,1 1 0,0 0 0,2 2 0,2 2 0,1 3 0,1 4 0,1 2 0,0 2 0,1 3 0,0 3 0,1 1 0,0 2 0,2 1 0,0-1 0,1 0 0,2-1 0,-1-2 0,1-1 0,-1-1 0,-1-1 0,1-1 0,0 0 0,0-1 0,0-1 0,1-1 0,-1-2 0,2-4 0,1-2 0,-1-2 0,1 0 0,-1-2 0,0 0 0,-1-4 0,1 1 0,-1-2 0,0 0 0,-1 2 0,-1 0 0,-1 2 0,0 1 0,-1 1 0,1 1 0,-1 2 0,0 1 0,0 1 0,1 2 0,-1 0 0,0 2 0,-1 3 0,0 5 0,0 3 0,-1 6 0,-2 1 0,-1 2 0,-2-1 0,1-1 0,0 1 0,0-1 0,1-1 0,0-2 0,2-3 0,0-1 0,-1 0 0,1-1 0,0-2 0,1-1 0,-1 0 0,1-3 0,0-3 0,1-5 0,0-3 0,0-6 0,0 0 0,0 2 0,0-1 0,0 1 0,0-2 0,1 0 0,2-1 0,0 2 0,0 3 0,-1 0 0,0 2 0,0 1 0,1 1 0,-1 1 0,1 0 0,0 0 0,0 1 0,-1 0 0,1 0 0,-1 1 0,0 0 0,-1 0 0,1-1 0,1-1 0,-1 0 0,1-1 0,0 0 0,0-1 0,0 1 0,0-1 0,0 2 0,0 0 0,-1 1 0,1 0 0,0 0 0,-1 2 0,0 0 0,-1 1 0,1 0 0,0 0 0,-1 0 0,1-1 0,-1 1 0,0 0 0,0-1 0,1 1 0,-2-1 0,2 0 0,-2 0 0,2 1 0,-1-1 0,0 1 0,-1-1 0,0-1 0,0 1 0,0 0 0,0 1 0,0 0 0,0 2 0,0-1 0,0 0 0,0 0 0,0 0 0,0-1 0,0 0 0,0-1 0,0 1 0,0-1 0,0 0 0,0 0 0,0 0 0,0 1 0,0-1 0,0 0 0,0 0 0,0 0 0,0 0 0,0 1 0,1-1 0,-1 1 0,1 0 0,0 0 0,-1 1 0,0 1 0,0 0 0,0 0 0,0-1 0,0 1 0,0-1 0,-1 2 0,1-1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8:57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97 24575,'0'4'0,"0"0"0,0 0 0,0-1 0,0 1 0,0 0 0,0 1 0,0-1 0,0 1 0,0 2 0,0-1 0,0 1 0,0 0 0,0-1 0,-1 0 0,0 0 0,1-1 0,0-1 0,0-1 0,0 1 0,0-1 0,-1 0 0,1 0 0,-2-1 0,1 0 0,0 0 0,0 0 0,-1-2 0,1-3 0,1-3 0,0-2 0,0 1 0,0-2 0,0 0 0,0-1 0,0 1 0,0 0 0,0 1 0,0 0 0,0-2 0,1 1 0,1 0 0,1 1 0,-1 1 0,1-1 0,0 1 0,0 1 0,-1 0 0,1 2 0,-1-1 0,1 2 0,-1 0 0,0 0 0,-1 1 0,0 0 0,-1 0 0,1-1 0,-1 1 0,1 0 0,-1-1 0,0 1 0,0 0 0,0-1 0,0 1 0,0 0 0,0-1 0,0 1 0,0 0 0,-1 0 0,0 1 0,-1 0 0,0 1 0,0 1 0,0 0 0,0 3 0,0 0 0,1 1 0,0 0 0,-1 0 0,1 0 0,-1 1 0,1-1 0,0 0 0,0 0 0,1 0 0,0-1 0,0 0 0,0 0 0,-1-1 0,1-1 0,0 1 0,0-1 0,-1 1 0,1-1 0,-1 0 0,1 0 0,0 0 0,0 0 0,0 0 0,0 0 0,0 1 0,0-2 0,0-6 0,0 1 0,0-6 0,0 3 0,0 0 0,0 1 0,0 2 0,0-1 0,0 1 0,0 1 0,0 0 0,0 2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2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3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3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3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3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3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3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3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3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4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4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22:04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24 256 24575,'1'-8'0,"0"2"0,-1-2 0,0 3 0,0-1 0,0 0 0,0-1 0,0 2 0,0-1 0,1 0 0,0 1 0,1-2 0,1 0 0,1 0 0,0 0 0,0 1 0,-1 0 0,1 1 0,-1-1 0,0 2 0,-1-1 0,0 1 0,-1 1 0,0 0 0,0 1 0,0 1 0,0 2 0,0 3 0,-1 4 0,-2 5 0,-1 1 0,-1 1 0,-1-2 0,0 0 0,0 3 0,-1 1 0,1-1 0,0-2 0,1-1 0,1-3 0,0-2 0,1 0 0,0-3 0,1 0 0,0-1 0,0 0 0,0 0 0,0-1 0,0 0 0,0-1 0,1 0 0,-1 0 0,0 0 0,1 0 0,-1 0 0,0 0 0,1 1 0,-1-1 0,0 1 0,1-2 0,1-4 0,1-3 0,1-7 0,1-1 0,1-2 0,-1 0 0,0 2 0,1 1 0,-1 1 0,0 2 0,-1 1 0,0 1 0,-1 2 0,0 1 0,0 1 0,-1 1 0,0 0 0,0 0 0,0 1 0,1-1 0,-1 0 0,0 0 0,0 0 0,0 0 0,0 0 0,1-1 0,-2 1 0,1-1 0,0 1 0,0-1 0,-1 1 0,0-1 0,0 1 0,0 0 0,0 0 0,0 0 0,0-1 0,0-1 0,0 1 0,0-1 0,0 1 0,0-1 0,0 0 0,0 1 0,0 0 0,0 0 0,0-1 0,0 1 0,0 1 0,0 0 0,0-1 0,0 2 0,0-1 0,0 0 0,0 0 0,0-1 0,1 1 0,-1-1 0,1 1 0,-1 0 0,0 0 0,0 0 0,0-1 0,0 1 0,1 0 0,-1 1 0,1-1 0,0 1 0,-1 0 0,0 0 0,1 0 0,0 0 0,0 0 0,-1-1 0,1 1 0,-1 0 0,0 0 0,0 7 0,-2 1 0,0 9 0,-1-2 0,0 2 0,0-2 0,2-2 0,-1-1 0,1-1 0,-1 0 0,1-3 0,1 0 0,-1-1 0,1-1 0,-1 0 0,0 0 0,0 0 0,1 0 0,-2 0 0,1 1 0,0 0 0,-1 1 0,1 0 0,0 0 0,0 0 0,0 1 0,0-1 0,0 1 0,0 0 0,0 0 0,-1-1 0,2 2 0,-2-1 0,2 0 0,-2 0 0,1-1 0,0 0 0,0-1 0,1 1 0,-1 1 0,0-1 0,1-1 0,-1 1 0,0-1 0,1-1 0,0 1 0,-1-1 0,0 0 0,1 1 0,-1-1 0,1 0 0,0 0 0,0 0 0,0-1 0,0 0 0,0 0 0,0-1 0,0 1 0,-1 0 0,0-1 0,1 1 0,0-2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27:43.07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24575,'2'0'0,"1"0"0,0 0 0,0 1 0,1 0 0,-1 1 0,1 1 0,0 0 0,0 0 0,0 0 0,-1 0 0,0 0 0,-1-1 0,0 1 0,1 0 0,-1 0 0,0 0 0,1 0 0,-1-1 0,1 1 0,-1 0 0,0 0 0,1 0 0,-1 1 0,0 0 0,0 0 0,0 1 0,-1 0 0,1-1 0,-1 1 0,1-1 0,-1 0 0,1 1 0,-2-1 0,1 0 0,0 0 0,-1 0 0,1 0 0,0 0 0,0 0 0,0 0 0,0 0 0,-1-1 0,1 1 0,0 0 0,-1-1 0,0 0 0,1 0 0,0 0 0,-1 0 0,0 1 0,0-1 0,0 0 0,0 0 0,0 0 0,0 0 0,0 0 0,0 0 0,0 0 0,0-1 0,0 1 0,0 0 0,0 0 0,0 0 0,0 0 0,0-1 0,0 0 0,0 0 0,0 0 0,1 0 0,-1-2 0,1-2 0,-1-2 0,0-3 0,0-2 0,0-1 0,0-2 0,-2 0 0,1 3 0,-2 0 0,1 1 0,0 2 0,0 0 0,1 1 0,-1 0 0,1 1 0,-1 0 0,1-1 0,0 1 0,0 0 0,0 1 0,1 0 0,-1 0 0,0 0 0,1 1 0,-1 0 0,0 0 0,0-1 0,-1 1 0,1 0 0,-2 0 0,1 0 0,0 1 0,-1-2 0,0 1 0,-1-1 0,1 1 0,1 0 0,0-1 0,-1 1 0,1 0 0,1 0 0,-1 0 0,1 0 0,0-1 0,0 1 0,-1 0 0,1 2 0,1 2 0,0 4 0,3 3 0,1 1 0,0 2 0,1-1 0,-2-1 0,0 0 0,0-3 0,0 1 0,-1-2 0,0 0 0,0 0 0,-1-2 0,0 0 0,0 0 0,-1 0 0,1 0 0,0 1 0,-1-1 0,0-1 0,1 2 0,0-1 0,-1 0 0,0 1 0,1 1 0,0 0 0,-1 0 0,1 0 0,0 0 0,0 0 0,-1-1 0,0 0 0,0 1 0,0-1 0,0 0 0,0 1 0,0 0 0,0 1 0,0-1 0,0 0 0,0 0 0,0 0 0,0 0 0,0-1 0,0 0 0,0 0 0,0 1 0,0-1 0,0 1 0,0-1 0,0 1 0,0 0 0,0 1 0,0-1 0,-1 1 0,0-1 0,0 1 0,-1-1 0,1 0 0,0 0 0,-1-1 0,0 0 0,-1-1 0,1 0 0,1 0 0,-1-2 0,1 1 0,-1-1 0,0 0 0,-1 0 0,1 1 0,0-1 0,-1 0 0,1 0 0,0 0 0,-1-1 0,1 0 0,-1 0 0,1-1 0,0 0 0,0-1 0,1 0 0,0-1 0,1-1 0,0-1 0,0-1 0,0 0 0,0-1 0,1 0 0,0-1 0,1-1 0,1 1 0,0-1 0,1 1 0,-1 1 0,0-1 0,-1 2 0,1 0 0,-1-1 0,1 1 0,-1-1 0,1-1 0,-1 1 0,-1 0 0,0-1 0,0 1 0,0 0 0,-1-1 0,1 1 0,0 0 0,1-1 0,-1 1 0,0 0 0,1-2 0,0 0 0,0-1 0,2-1 0,-1-1 0,2 0 0,-1 0 0,0 1 0,1 2 0,-2-1 0,1 2 0,-1 0 0,-1 1 0,1 0 0,0 1 0,-1 1 0,0 1 0,0 1 0,0 1 0,0 1 0,0 1 0,-1 2 0,0 2 0,-1 1 0,0 1 0,0 1 0,0 1 0,0 0 0,0 1 0,0-1 0,0 1 0,0 0 0,-2 0 0,0-2 0,-1-1 0,0 1 0,0-1 0,-1 0 0,1 0 0,-1 0 0,1 0 0,0-1 0,-1 0 0,1 0 0,0 0 0,-1 0 0,0 0 0,0 0 0,1-1 0,0 0 0,0 0 0,0-1 0,0 1 0,0 0 0,0 1 0,0 0 0,0 1 0,0 0 0,1 0 0,-1 0 0,0 0 0,1-1 0,0-1 0,0-1 0,1-1 0,0 0 0,0-2 0,1-2 0,0-2 0,0-1 0,0-2 0,1 0 0,2-2 0,1-2 0,0-1 0,1-1 0,-2 1 0,0 1 0,-1 1 0,1 0 0,0-1 0,-1-2 0,0 0 0,-1 0 0,0 0 0,0 2 0,-1-1 0,1 2 0,-1 1 0,1 0 0,0 1 0,1 1 0,-1 0 0,1 1 0,0 0 0,0 1 0,0 1 0,1 0 0,-1 1 0,0-1 0,0 1 0,0 1 0,-1 0 0,0 1 0,-1 3 0,0 3 0,0 3 0,0 2 0,0 1 0,0 1 0,-1-3 0,0 1 0,-1 0 0,0-1 0,1 0 0,-1 0 0,1 0 0,0-2 0,0-2 0,0-1 0,0-1 0,0 0 0,1-1 0,-1 0 0,1-1 0,-1 0 0,0-1 0,0-1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9:19:1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/>
              <a:t>Следующим этапом идет расчёт начальной интенсивности лучей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В системах с радиальной симметрией, которые рассматриваются в работе, вместо запуска пучка фотонов из каждой точки внутри излучателя можно воспользоваться аналогом, выбрать единственную точку на поверхности предварительно рассчитав интенсивности лучей, прошедшие </a:t>
            </a:r>
            <a:r>
              <a:rPr lang="ru-RU" dirty="0" err="1"/>
              <a:t>поглощающе</a:t>
            </a:r>
            <a:r>
              <a:rPr lang="ru-RU" dirty="0"/>
              <a:t>-излучающие слои среды.</a:t>
            </a:r>
          </a:p>
          <a:p>
            <a:pPr marL="158750" indent="0">
              <a:buNone/>
            </a:pPr>
            <a:endParaRPr lang="ru-RU" dirty="0"/>
          </a:p>
          <a:p>
            <a:pPr marL="158750" indent="0">
              <a:buNone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75169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5950" lvl="1" indent="0">
              <a:buNone/>
            </a:pPr>
            <a:r>
              <a:rPr lang="ru-RU" dirty="0"/>
              <a:t>Далее, для каждого фотона в пучке параллельно запускается алгоритм трассировки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01796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d48314dd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d48314dd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одного луча по всей траектории следования выполняется перерасчёт интенсивности с учетом поглощения, в участке среды запоминается поглощённая мощность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/>
            </a:br>
            <a:r>
              <a:rPr lang="ru-RU" dirty="0"/>
              <a:t>При достижении границы разделения сред выполняется преломление (по законам </a:t>
            </a:r>
            <a:r>
              <a:rPr lang="ru-RU" dirty="0" err="1"/>
              <a:t>Снеллиуса</a:t>
            </a:r>
            <a:r>
              <a:rPr lang="ru-RU" dirty="0"/>
              <a:t> и формулам Френеля) и отражение луча.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/>
              <a:t>При поиске ближайших поверхностей пересечения в трассировке луча, Если луч находится в каком-то слое цилиндрической симметрии, то вместо просмотра всех поверхностей в системе достаточно рассмотреть  всего три: предыдущий, текущий и следующий слои цилиндра</a:t>
            </a:r>
          </a:p>
          <a:p>
            <a:pPr marL="158750" indent="0">
              <a:buNone/>
            </a:pPr>
            <a:endParaRPr lang="ru-RU" dirty="0"/>
          </a:p>
          <a:p>
            <a:pPr marL="158750" indent="0">
              <a:buNone/>
            </a:pPr>
            <a:r>
              <a:rPr lang="ru-RU" dirty="0"/>
              <a:t>при наличии …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298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218744af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218744af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" dirty="0"/>
              <a:t>Дискретно-лучевой </a:t>
            </a:r>
            <a:r>
              <a:rPr lang="ru-RU" dirty="0"/>
              <a:t>метод моделирования световых полей реализован на базе высокопроизводительного языка </a:t>
            </a:r>
            <a:r>
              <a:rPr lang="en-US" dirty="0"/>
              <a:t>C++ </a:t>
            </a:r>
            <a:r>
              <a:rPr lang="ru-RU" dirty="0"/>
              <a:t>с использованием современных технологий, обеспечивающих дополнительный уровень оптимизации и безопасности. Также был разработан графический  интерфейс для просмотра результатов работы метода.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218744af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218744af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Проведены исследования метода и модели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с диффузно-рассеивающим методом в трех типах систем с ксеноновой разрядной плазмой дало отклонение результатов на 1-3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%</a:t>
            </a:r>
            <a:endParaRPr lang="ru-RU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Двухпоточный и </a:t>
            </a:r>
            <a:r>
              <a:rPr lang="ru-RU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восьмипоточный</a:t>
            </a:r>
            <a:r>
              <a:rPr lang="ru-RU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режимы работы дают практически двухкратное и четырехкратное преимущество по времени моделирования соответственно на процессоре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Apple M1 Pro</a:t>
            </a:r>
            <a:endParaRPr lang="ru-RU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Необходимое количество лучей для насыщения системы зависит от сложности конфигурации и оптической плотности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/>
              <a:t>Были проведены широкомасштабные численные эксперименты в предметной области, </a:t>
            </a:r>
          </a:p>
          <a:p>
            <a:pPr marL="158750" indent="0">
              <a:buNone/>
            </a:pPr>
            <a:endParaRPr lang="ru-RU" dirty="0"/>
          </a:p>
          <a:p>
            <a:pPr marL="158750" indent="0">
              <a:buNone/>
            </a:pPr>
            <a:r>
              <a:rPr lang="ru-RU" dirty="0"/>
              <a:t>Рассчитаны спектральные оптические плотности систем</a:t>
            </a:r>
          </a:p>
          <a:p>
            <a:pPr marL="158750" indent="0">
              <a:buNone/>
            </a:pPr>
            <a:endParaRPr lang="ru-RU" dirty="0"/>
          </a:p>
          <a:p>
            <a:pPr marL="158750" indent="0">
              <a:buNone/>
            </a:pPr>
            <a:r>
              <a:rPr lang="ru-RU" dirty="0"/>
              <a:t>Исследованы влияния различных параметров на распределения удельной и объёмной поглощённых мощностей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73966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sz="1100" i="0" dirty="0">
                <a:effectLst/>
                <a:latin typeface="+mn-lt"/>
                <a:ea typeface="Times New Roman" panose="02020603050405020304" pitchFamily="18" charset="0"/>
              </a:rPr>
              <a:t>На основе разработанной математической модели</a:t>
            </a:r>
          </a:p>
          <a:p>
            <a:pPr marL="158750" indent="0">
              <a:buNone/>
            </a:pPr>
            <a:endParaRPr lang="ru-RU" sz="1100" i="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158750" indent="0">
              <a:buNone/>
            </a:pPr>
            <a:r>
              <a:rPr lang="ru-RU" sz="1100" i="0" dirty="0">
                <a:effectLst/>
                <a:latin typeface="+mn-lt"/>
                <a:ea typeface="Times New Roman" panose="02020603050405020304" pitchFamily="18" charset="0"/>
              </a:rPr>
              <a:t>проведено исследование квазистационарных режимов мощных разрядов в трубчатых ксеноновых источниках излучения в условиях, когда они находятся под воздействием собственного отраженного излучения.</a:t>
            </a:r>
          </a:p>
          <a:p>
            <a:pPr marL="158750" indent="0">
              <a:buNone/>
            </a:pPr>
            <a:endParaRPr lang="ru-RU" sz="1100" i="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158750" indent="0">
              <a:buNone/>
            </a:pPr>
            <a:r>
              <a:rPr lang="ru-RU" sz="1100" i="0" dirty="0">
                <a:effectLst/>
                <a:latin typeface="+mn-lt"/>
                <a:ea typeface="Times New Roman" panose="02020603050405020304" pitchFamily="18" charset="0"/>
              </a:rPr>
              <a:t>Получены данные по влиянию возвращаемой энергии на температурные поля в плазме. </a:t>
            </a:r>
          </a:p>
          <a:p>
            <a:pPr marL="158750" indent="0">
              <a:buNone/>
            </a:pPr>
            <a:endParaRPr lang="ru-RU" sz="1100" i="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158750" indent="0">
              <a:buNone/>
            </a:pPr>
            <a:r>
              <a:rPr lang="ru-RU" sz="1100" i="0" dirty="0">
                <a:effectLst/>
                <a:latin typeface="+mn-lt"/>
                <a:ea typeface="Times New Roman" panose="02020603050405020304" pitchFamily="18" charset="0"/>
              </a:rPr>
              <a:t>Показано, что свойства плазмы могут заметно меняться в зависимости от значений спектральных коэффициентов возврата и оптической плотности среды.</a:t>
            </a:r>
            <a:r>
              <a:rPr lang="en-RU" sz="1100" i="0" dirty="0">
                <a:effectLst/>
                <a:latin typeface="+mn-lt"/>
              </a:rPr>
              <a:t> </a:t>
            </a:r>
            <a:endParaRPr lang="en-RU" sz="110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396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72a1db9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72a1db9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 итоге цель была достигнута и выполнены все поставленные задачи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218744af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218744af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 также предложены пути дальнейшего развития.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настоящей работе речь идет о системах, назначением и основой функционирования которых является интенсивное радиационное воздействие на материалы, среды и процессы.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Речь идёт о системах накачки лазеров, различного типа </a:t>
            </a:r>
            <a:r>
              <a:rPr lang="ru-R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облучательных</a:t>
            </a:r>
            <a:r>
              <a:rPr lang="ru-R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установках, технологических процессах, базирующихся на фотохимическом и фотобиологическом действиях света, светотехнических устройствах самого широкого назначения и т. д.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effectLst/>
                <a:latin typeface="Times New Roman" panose="02020603050405020304" pitchFamily="18" charset="0"/>
              </a:rPr>
              <a:t>При построении ко</a:t>
            </a:r>
            <a:r>
              <a:rPr lang="en-US" sz="1100" dirty="0">
                <a:effectLst/>
                <a:latin typeface="Times New Roman" panose="02020603050405020304" pitchFamily="18" charset="0"/>
              </a:rPr>
              <a:t> </a:t>
            </a:r>
            <a:r>
              <a:rPr lang="ru-RU" sz="1100" dirty="0" err="1">
                <a:effectLst/>
                <a:latin typeface="Times New Roman" panose="02020603050405020304" pitchFamily="18" charset="0"/>
              </a:rPr>
              <a:t>мплексных</a:t>
            </a:r>
            <a:r>
              <a:rPr lang="ru-RU" sz="1100" dirty="0">
                <a:effectLst/>
                <a:latin typeface="Times New Roman" panose="02020603050405020304" pitchFamily="18" charset="0"/>
              </a:rPr>
              <a:t> моделей систем большое внимание уделяется решению задачи переноса излучения в системе и нахождению распределения этой мощности по всем элементам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53930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218744af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218744af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исследований на основе разработанного метода представлены в указанных работах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62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218744a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218744a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</a:rPr>
              <a:t>Эффективным инструментом для разработки, исследования и оптимизация этих систем является моделирование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</a:rPr>
              <a:t>Существующие подходы </a:t>
            </a:r>
            <a:r>
              <a:rPr lang="ru-RU" sz="1800" b="1" dirty="0">
                <a:effectLst/>
                <a:latin typeface="Times New Roman" panose="02020603050405020304" pitchFamily="18" charset="0"/>
              </a:rPr>
              <a:t>в основном</a:t>
            </a:r>
            <a:r>
              <a:rPr lang="ru-RU" sz="1800" dirty="0">
                <a:effectLst/>
                <a:latin typeface="Times New Roman" panose="02020603050405020304" pitchFamily="18" charset="0"/>
              </a:rPr>
              <a:t> предполагают однородное распределение оптических характеристик всех участвующих в процессе сред ( и в активном теле, и в плазме )</a:t>
            </a:r>
            <a:br>
              <a:rPr lang="ru-RU" sz="1800" dirty="0">
                <a:effectLst/>
                <a:latin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</a:rPr>
              <a:t>В этом случае удается существенно сэкономить вычислительные ресурсы</a:t>
            </a:r>
            <a:br>
              <a:rPr lang="ru-RU" sz="1800" dirty="0">
                <a:effectLst/>
                <a:latin typeface="Times New Roman" panose="02020603050405020304" pitchFamily="18" charset="0"/>
              </a:rPr>
            </a:br>
            <a:br>
              <a:rPr lang="ru-RU" sz="1800" dirty="0">
                <a:effectLst/>
                <a:latin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</a:rPr>
              <a:t>В то же время современное состояние вычислительной техники (учитывая параллельные вычисление и возросшую мощность) позволяет снять это ограничение и построить более реалистичные методы распространения селективного излучения в </a:t>
            </a:r>
            <a:r>
              <a:rPr lang="ru-RU" sz="1800" dirty="0" err="1">
                <a:effectLst/>
                <a:latin typeface="Times New Roman" panose="02020603050405020304" pitchFamily="18" charset="0"/>
              </a:rPr>
              <a:t>облучательных</a:t>
            </a:r>
            <a:r>
              <a:rPr lang="ru-RU" sz="1800" dirty="0">
                <a:effectLst/>
                <a:latin typeface="Times New Roman" panose="02020603050405020304" pitchFamily="18" charset="0"/>
              </a:rPr>
              <a:t> системах с произвольным распределением температуры и соответственно оптических характеристик</a:t>
            </a:r>
            <a:br>
              <a:rPr lang="ru-RU" sz="1800" dirty="0">
                <a:effectLst/>
                <a:latin typeface="Times New Roman" panose="02020603050405020304" pitchFamily="18" charset="0"/>
              </a:rPr>
            </a:br>
            <a:br>
              <a:rPr lang="ru-RU" sz="1800" dirty="0">
                <a:effectLst/>
                <a:latin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</a:rPr>
              <a:t>Актуальность работы повышается также в связи с тем что в условиях </a:t>
            </a:r>
            <a:r>
              <a:rPr lang="ru-RU" sz="1800" dirty="0" err="1">
                <a:effectLst/>
                <a:latin typeface="Times New Roman" panose="02020603050405020304" pitchFamily="18" charset="0"/>
              </a:rPr>
              <a:t>санкицонного</a:t>
            </a:r>
            <a:r>
              <a:rPr lang="ru-RU" sz="1800" dirty="0">
                <a:effectLst/>
                <a:latin typeface="Times New Roman" panose="02020603050405020304" pitchFamily="18" charset="0"/>
              </a:rPr>
              <a:t> давления соответствующие ПМК недоступны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800" dirty="0"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218744a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218744a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Итак, целью выпускной квалификационной работы является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дискретно-лучевого метода и про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граммно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-алгоритмического комплекса с параллельной архитектурой для моделирования распространения радиации сложного дискретно-непрерывного состава в оптических системах с неоднородными поглощающими и излучающими средами.</a:t>
            </a:r>
            <a:r>
              <a:rPr lang="en-RU" dirty="0">
                <a:effectLst/>
              </a:rPr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Для достижения цели необходимо решить ряд представленных задач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218744a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218744af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Из существующих методов моделирования осветительных систем можно выделить</a:t>
            </a:r>
            <a:br>
              <a:rPr lang="ru" dirty="0"/>
            </a:b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Ввиду наличия фундаментальных недостатков существующих методов по приведённым критериям</a:t>
            </a:r>
            <a:br>
              <a:rPr lang="ru-RU" dirty="0"/>
            </a:br>
            <a:r>
              <a:rPr lang="ru-RU" dirty="0"/>
              <a:t>имеется необходимость…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18744a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18744a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… в разработке метода моделирования светового излучения в неоднодородных системах с указанными ограничениями</a:t>
            </a:r>
            <a:br>
              <a:rPr lang="ru" dirty="0"/>
            </a:br>
            <a:br>
              <a:rPr lang="ru" dirty="0"/>
            </a:br>
            <a:r>
              <a:rPr lang="ru" dirty="0"/>
              <a:t>На вход методу поступает описание системы (какие объекты (в частности наличие отражателей), из каких материалов, с какими физико-оптическими свойствами, такими как распределение температуры, коэффициента поглощения в среде, показателя преломления среды и др)</a:t>
            </a:r>
            <a:br>
              <a:rPr lang="ru" dirty="0"/>
            </a:br>
            <a:r>
              <a:rPr lang="ru" dirty="0"/>
              <a:t>На выходе — </a:t>
            </a:r>
            <a:r>
              <a:rPr lang="ru-RU" dirty="0"/>
              <a:t>распределение удельной и объёмной поглощенной мощности излучения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18744a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18744a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Метод моделирования светового излучения можно разделить на нескольк</a:t>
            </a:r>
            <a:r>
              <a:rPr lang="ru-RU" dirty="0"/>
              <a:t>о</a:t>
            </a:r>
            <a:r>
              <a:rPr lang="ru" dirty="0"/>
              <a:t> этапов: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/>
              <a:t>На первом этапе происходит инициализация системы: подготовка необходимых структур данных, разбиение цилиндрических сред на малые участки, в которых физико-оптические свойства считаются однородными, и непосредственный расчёт этих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619163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d48314dd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d48314dd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следующем этапе формируется объёмное излучение, генерируется пучок фотонов в сферическом направлении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Расчёт удельной интенсивности требует вычисления телесных углов, которые были бы равны в случае равномерного распределения точек по сфере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К сожалению, за исключением нескольких особых случаев (а именно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платоновых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тел) невозможно идеально ровно распределить точки на сфере, хотя есть множество алгоритмов генерации практически равномерных сеток, например, сетка Фибоначчи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Поэтому, в работе выбран более точный алгоритм генерации каркасной сетки по меридианам и широтам с вычислением телесных углов</a:t>
            </a:r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customXml" Target="../ink/ink10.xml"/><Relationship Id="rId26" Type="http://schemas.openxmlformats.org/officeDocument/2006/relationships/customXml" Target="../ink/ink18.xml"/><Relationship Id="rId39" Type="http://schemas.openxmlformats.org/officeDocument/2006/relationships/customXml" Target="../ink/ink31.xml"/><Relationship Id="rId21" Type="http://schemas.openxmlformats.org/officeDocument/2006/relationships/customXml" Target="../ink/ink13.xml"/><Relationship Id="rId34" Type="http://schemas.openxmlformats.org/officeDocument/2006/relationships/customXml" Target="../ink/ink26.xml"/><Relationship Id="rId42" Type="http://schemas.openxmlformats.org/officeDocument/2006/relationships/customXml" Target="../ink/ink34.xml"/><Relationship Id="rId47" Type="http://schemas.openxmlformats.org/officeDocument/2006/relationships/customXml" Target="../ink/ink39.xml"/><Relationship Id="rId50" Type="http://schemas.openxmlformats.org/officeDocument/2006/relationships/customXml" Target="../ink/ink42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8.xml"/><Relationship Id="rId29" Type="http://schemas.openxmlformats.org/officeDocument/2006/relationships/customXml" Target="../ink/ink21.xml"/><Relationship Id="rId11" Type="http://schemas.openxmlformats.org/officeDocument/2006/relationships/image" Target="../media/image18.png"/><Relationship Id="rId24" Type="http://schemas.openxmlformats.org/officeDocument/2006/relationships/customXml" Target="../ink/ink16.xml"/><Relationship Id="rId32" Type="http://schemas.openxmlformats.org/officeDocument/2006/relationships/customXml" Target="../ink/ink24.xml"/><Relationship Id="rId37" Type="http://schemas.openxmlformats.org/officeDocument/2006/relationships/customXml" Target="../ink/ink29.xml"/><Relationship Id="rId40" Type="http://schemas.openxmlformats.org/officeDocument/2006/relationships/customXml" Target="../ink/ink32.xml"/><Relationship Id="rId45" Type="http://schemas.openxmlformats.org/officeDocument/2006/relationships/customXml" Target="../ink/ink37.xml"/><Relationship Id="rId53" Type="http://schemas.openxmlformats.org/officeDocument/2006/relationships/customXml" Target="../ink/ink45.xml"/><Relationship Id="rId5" Type="http://schemas.openxmlformats.org/officeDocument/2006/relationships/customXml" Target="../ink/ink1.xml"/><Relationship Id="rId10" Type="http://schemas.openxmlformats.org/officeDocument/2006/relationships/customXml" Target="../ink/ink3.xml"/><Relationship Id="rId19" Type="http://schemas.openxmlformats.org/officeDocument/2006/relationships/customXml" Target="../ink/ink11.xml"/><Relationship Id="rId31" Type="http://schemas.openxmlformats.org/officeDocument/2006/relationships/customXml" Target="../ink/ink23.xml"/><Relationship Id="rId44" Type="http://schemas.openxmlformats.org/officeDocument/2006/relationships/customXml" Target="../ink/ink36.xml"/><Relationship Id="rId52" Type="http://schemas.openxmlformats.org/officeDocument/2006/relationships/customXml" Target="../ink/ink44.xml"/><Relationship Id="rId4" Type="http://schemas.openxmlformats.org/officeDocument/2006/relationships/image" Target="../media/image14.jpg"/><Relationship Id="rId9" Type="http://schemas.openxmlformats.org/officeDocument/2006/relationships/image" Target="../media/image17.png"/><Relationship Id="rId14" Type="http://schemas.openxmlformats.org/officeDocument/2006/relationships/customXml" Target="../ink/ink6.xml"/><Relationship Id="rId22" Type="http://schemas.openxmlformats.org/officeDocument/2006/relationships/customXml" Target="../ink/ink14.xml"/><Relationship Id="rId27" Type="http://schemas.openxmlformats.org/officeDocument/2006/relationships/customXml" Target="../ink/ink19.xml"/><Relationship Id="rId30" Type="http://schemas.openxmlformats.org/officeDocument/2006/relationships/customXml" Target="../ink/ink22.xml"/><Relationship Id="rId35" Type="http://schemas.openxmlformats.org/officeDocument/2006/relationships/customXml" Target="../ink/ink27.xml"/><Relationship Id="rId43" Type="http://schemas.openxmlformats.org/officeDocument/2006/relationships/customXml" Target="../ink/ink35.xml"/><Relationship Id="rId48" Type="http://schemas.openxmlformats.org/officeDocument/2006/relationships/customXml" Target="../ink/ink40.xml"/><Relationship Id="rId8" Type="http://schemas.openxmlformats.org/officeDocument/2006/relationships/customXml" Target="../ink/ink2.xml"/><Relationship Id="rId51" Type="http://schemas.openxmlformats.org/officeDocument/2006/relationships/customXml" Target="../ink/ink43.xml"/><Relationship Id="rId3" Type="http://schemas.openxmlformats.org/officeDocument/2006/relationships/image" Target="../media/image13.png"/><Relationship Id="rId12" Type="http://schemas.openxmlformats.org/officeDocument/2006/relationships/customXml" Target="../ink/ink4.xml"/><Relationship Id="rId17" Type="http://schemas.openxmlformats.org/officeDocument/2006/relationships/customXml" Target="../ink/ink9.xml"/><Relationship Id="rId25" Type="http://schemas.openxmlformats.org/officeDocument/2006/relationships/customXml" Target="../ink/ink17.xml"/><Relationship Id="rId33" Type="http://schemas.openxmlformats.org/officeDocument/2006/relationships/customXml" Target="../ink/ink25.xml"/><Relationship Id="rId38" Type="http://schemas.openxmlformats.org/officeDocument/2006/relationships/customXml" Target="../ink/ink30.xml"/><Relationship Id="rId46" Type="http://schemas.openxmlformats.org/officeDocument/2006/relationships/customXml" Target="../ink/ink38.xml"/><Relationship Id="rId20" Type="http://schemas.openxmlformats.org/officeDocument/2006/relationships/customXml" Target="../ink/ink12.xml"/><Relationship Id="rId41" Type="http://schemas.openxmlformats.org/officeDocument/2006/relationships/customXml" Target="../ink/ink33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5" Type="http://schemas.openxmlformats.org/officeDocument/2006/relationships/customXml" Target="../ink/ink7.xml"/><Relationship Id="rId23" Type="http://schemas.openxmlformats.org/officeDocument/2006/relationships/customXml" Target="../ink/ink15.xml"/><Relationship Id="rId28" Type="http://schemas.openxmlformats.org/officeDocument/2006/relationships/customXml" Target="../ink/ink20.xml"/><Relationship Id="rId36" Type="http://schemas.openxmlformats.org/officeDocument/2006/relationships/customXml" Target="../ink/ink28.xml"/><Relationship Id="rId49" Type="http://schemas.openxmlformats.org/officeDocument/2006/relationships/customXml" Target="../ink/ink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660200"/>
            <a:ext cx="85206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Дискретно-лучевой метод моделирования световых полей в системах с неоднородными поглощающими и излучающими средами на основе параллельных вычислений</a:t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7950" y="3563414"/>
            <a:ext cx="76881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tx1"/>
                </a:solidFill>
              </a:rPr>
              <a:t>Студент:</a:t>
            </a:r>
            <a:r>
              <a:rPr lang="ru" sz="1600" dirty="0">
                <a:solidFill>
                  <a:schemeClr val="tx1"/>
                </a:solidFill>
              </a:rPr>
              <a:t> Керимов Ахмед Шахович, </a:t>
            </a:r>
            <a:r>
              <a:rPr lang="ru" sz="1600" b="1" dirty="0">
                <a:solidFill>
                  <a:schemeClr val="tx1"/>
                </a:solidFill>
              </a:rPr>
              <a:t>группа: </a:t>
            </a:r>
            <a:r>
              <a:rPr lang="ru" sz="1600" dirty="0">
                <a:solidFill>
                  <a:schemeClr val="tx1"/>
                </a:solidFill>
              </a:rPr>
              <a:t>ИУ7-42М</a:t>
            </a:r>
            <a:endParaRPr lang="ru-RU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600" dirty="0">
                <a:solidFill>
                  <a:schemeClr val="tx1"/>
                </a:solidFill>
              </a:rPr>
            </a:br>
            <a:r>
              <a:rPr lang="ru-RU" sz="1600" b="1" dirty="0">
                <a:solidFill>
                  <a:schemeClr val="tx1"/>
                </a:solidFill>
              </a:rPr>
              <a:t>Научный руководитель:</a:t>
            </a:r>
            <a:r>
              <a:rPr lang="ru-RU" sz="1600" dirty="0">
                <a:solidFill>
                  <a:schemeClr val="tx1"/>
                </a:solidFill>
              </a:rPr>
              <a:t> Градов Владимир Михайлович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198900" y="160625"/>
            <a:ext cx="60147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>
                <a:solidFill>
                  <a:schemeClr val="tx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Министерство науки и высшего образования Российской Федерации</a:t>
            </a:r>
            <a:endParaRPr sz="900" dirty="0">
              <a:solidFill>
                <a:schemeClr val="tx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>
                <a:solidFill>
                  <a:schemeClr val="tx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Федеральное государственное бюджетное образовательное учреждение высшего образования</a:t>
            </a:r>
            <a:endParaRPr sz="900" dirty="0">
              <a:solidFill>
                <a:schemeClr val="tx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>
                <a:solidFill>
                  <a:schemeClr val="tx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«Московский государственный технический университет имени Н. Э. Баумана </a:t>
            </a:r>
            <a:endParaRPr sz="900" dirty="0">
              <a:solidFill>
                <a:schemeClr val="tx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>
                <a:solidFill>
                  <a:schemeClr val="tx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(национальный исследовательский университет)»</a:t>
            </a:r>
            <a:endParaRPr sz="900" dirty="0">
              <a:solidFill>
                <a:schemeClr val="tx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>
                <a:solidFill>
                  <a:schemeClr val="tx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(МГТУ им. Н. Э. Баумана)</a:t>
            </a:r>
            <a:endParaRPr sz="900" dirty="0">
              <a:solidFill>
                <a:schemeClr val="tx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77" y="125763"/>
            <a:ext cx="1057150" cy="124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9E02-80C0-FC77-D23B-9A21333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8" y="21238"/>
            <a:ext cx="8520600" cy="572700"/>
          </a:xfrm>
        </p:spPr>
        <p:txBody>
          <a:bodyPr/>
          <a:lstStyle/>
          <a:p>
            <a:r>
              <a:rPr lang="ru-RU" dirty="0"/>
              <a:t>Расчёт начальной интенсивности излучения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7CA15-4C6F-11F9-A170-32C779663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960" y="680242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ru-RU" sz="1200" dirty="0">
                <a:solidFill>
                  <a:schemeClr val="tx1"/>
                </a:solidFill>
              </a:rPr>
              <a:t>Алгоритм расчёта начальной интенсивности в цилиндре: </a:t>
            </a:r>
            <a:endParaRPr lang="en-RU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7B99A-400E-0D29-6B68-AB10FC98C7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AF83EA-709C-BA28-79ED-86918CD6F019}"/>
                  </a:ext>
                </a:extLst>
              </p:cNvPr>
              <p:cNvSpPr txBox="1"/>
              <p:nvPr/>
            </p:nvSpPr>
            <p:spPr>
              <a:xfrm>
                <a:off x="5037416" y="1274208"/>
                <a:ext cx="29626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/>
                  <a:t>Формула расчёта интенсивности луча,</a:t>
                </a:r>
                <a:r>
                  <a:rPr lang="en-US" sz="1200" dirty="0"/>
                  <a:t> </a:t>
                </a:r>
                <a:r>
                  <a:rPr lang="ru-RU" sz="1200" dirty="0"/>
                  <a:t>прошедшего участок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RU" sz="1200" dirty="0"/>
                  <a:t> </a:t>
                </a:r>
                <a:r>
                  <a:rPr lang="ru-RU" sz="1200" dirty="0"/>
                  <a:t>неоднородной</a:t>
                </a:r>
                <a:r>
                  <a:rPr lang="en-US" sz="1200" dirty="0"/>
                  <a:t> </a:t>
                </a:r>
                <a:r>
                  <a:rPr lang="ru-RU" sz="1200" dirty="0"/>
                  <a:t>поглощающе-излучающей среды:</a:t>
                </a:r>
                <a:endParaRPr lang="en-RU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AF83EA-709C-BA28-79ED-86918CD6F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416" y="1274208"/>
                <a:ext cx="2962671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67B17-039E-E3D8-D095-D8AA6019129E}"/>
                  </a:ext>
                </a:extLst>
              </p:cNvPr>
              <p:cNvSpPr txBox="1"/>
              <p:nvPr/>
            </p:nvSpPr>
            <p:spPr>
              <a:xfrm>
                <a:off x="5114661" y="2680959"/>
                <a:ext cx="2726708" cy="478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200" dirty="0"/>
                  <a:t>где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 — </a:t>
                </a:r>
                <a:r>
                  <a:rPr lang="ru-RU" sz="1200" dirty="0"/>
                  <a:t>коэффициент поглощения,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u-RU" sz="1200" i="1" dirty="0" smtClean="0">
                            <a:latin typeface="Cambria Math" panose="02040503050406030204" pitchFamily="18" charset="0"/>
                          </a:rPr>
                          <m:t>р</m:t>
                        </m:r>
                      </m:sub>
                    </m:sSub>
                  </m:oMath>
                </a14:m>
                <a:r>
                  <a:rPr lang="ru-RU" sz="1200" dirty="0"/>
                  <a:t> — равновесная интенсивность</a:t>
                </a:r>
                <a:endParaRPr lang="en-RU" sz="1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67B17-039E-E3D8-D095-D8AA60191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661" y="2680959"/>
                <a:ext cx="2726708" cy="478208"/>
              </a:xfrm>
              <a:prstGeom prst="rect">
                <a:avLst/>
              </a:prstGeom>
              <a:blipFill>
                <a:blip r:embed="rId4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2474E2-D3C1-2CA2-5D8A-C607C052C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60" y="1000400"/>
            <a:ext cx="4749982" cy="375827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F207CD-E02C-D78A-5747-2DDEA4BBE5D8}"/>
              </a:ext>
            </a:extLst>
          </p:cNvPr>
          <p:cNvSpPr/>
          <p:nvPr/>
        </p:nvSpPr>
        <p:spPr>
          <a:xfrm>
            <a:off x="6124663" y="3556434"/>
            <a:ext cx="1271622" cy="1271622"/>
          </a:xfrm>
          <a:prstGeom prst="ellipse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6E9229-91E9-DCD5-DF67-0562945B700A}"/>
              </a:ext>
            </a:extLst>
          </p:cNvPr>
          <p:cNvSpPr/>
          <p:nvPr/>
        </p:nvSpPr>
        <p:spPr>
          <a:xfrm>
            <a:off x="6343970" y="3782522"/>
            <a:ext cx="823178" cy="823178"/>
          </a:xfrm>
          <a:prstGeom prst="ellipse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C64600-2F35-7BB8-2871-5C6DE9FEA242}"/>
              </a:ext>
            </a:extLst>
          </p:cNvPr>
          <p:cNvSpPr/>
          <p:nvPr/>
        </p:nvSpPr>
        <p:spPr>
          <a:xfrm>
            <a:off x="6546612" y="3986379"/>
            <a:ext cx="415464" cy="415464"/>
          </a:xfrm>
          <a:prstGeom prst="ellipse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F01886-677C-4A4D-1BB8-03EE86680D99}"/>
              </a:ext>
            </a:extLst>
          </p:cNvPr>
          <p:cNvCxnSpPr>
            <a:cxnSpLocks/>
          </p:cNvCxnSpPr>
          <p:nvPr/>
        </p:nvCxnSpPr>
        <p:spPr>
          <a:xfrm flipV="1">
            <a:off x="5967115" y="3250950"/>
            <a:ext cx="1279428" cy="1275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4E0D881-154B-6A1C-90B9-FB68773FAE06}"/>
              </a:ext>
            </a:extLst>
          </p:cNvPr>
          <p:cNvSpPr/>
          <p:nvPr/>
        </p:nvSpPr>
        <p:spPr>
          <a:xfrm>
            <a:off x="6120958" y="4331632"/>
            <a:ext cx="45719" cy="45719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C6698B-23B9-FDF4-F0C1-491B71C74F23}"/>
              </a:ext>
            </a:extLst>
          </p:cNvPr>
          <p:cNvSpPr/>
          <p:nvPr/>
        </p:nvSpPr>
        <p:spPr>
          <a:xfrm>
            <a:off x="6320983" y="4125257"/>
            <a:ext cx="45719" cy="45719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CEC85D-18DC-A581-21E5-750875D1F061}"/>
              </a:ext>
            </a:extLst>
          </p:cNvPr>
          <p:cNvSpPr/>
          <p:nvPr/>
        </p:nvSpPr>
        <p:spPr>
          <a:xfrm>
            <a:off x="6686108" y="3763307"/>
            <a:ext cx="45719" cy="45719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0FD3CC-E254-45E8-6018-BBC5EB76B0CF}"/>
              </a:ext>
            </a:extLst>
          </p:cNvPr>
          <p:cNvSpPr/>
          <p:nvPr/>
        </p:nvSpPr>
        <p:spPr>
          <a:xfrm>
            <a:off x="6895658" y="3556932"/>
            <a:ext cx="45719" cy="45719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B3C667-8ED9-57B6-1441-5F947DF62A0A}"/>
              </a:ext>
            </a:extLst>
          </p:cNvPr>
          <p:cNvSpPr txBox="1"/>
          <p:nvPr/>
        </p:nvSpPr>
        <p:spPr>
          <a:xfrm>
            <a:off x="6034175" y="4361663"/>
            <a:ext cx="18097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" dirty="0"/>
              <a:t>0</a:t>
            </a:r>
            <a:endParaRPr lang="en-RU" sz="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64E5B1-C8E0-2477-6B72-98B80851803F}"/>
                  </a:ext>
                </a:extLst>
              </p:cNvPr>
              <p:cNvSpPr txBox="1"/>
              <p:nvPr/>
            </p:nvSpPr>
            <p:spPr>
              <a:xfrm>
                <a:off x="6822315" y="3572492"/>
                <a:ext cx="23198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RU" sz="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64E5B1-C8E0-2477-6B72-98B808518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315" y="3572492"/>
                <a:ext cx="231987" cy="1846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2A0F1E-7A4D-7CFF-991E-11D504B16000}"/>
                  </a:ext>
                </a:extLst>
              </p:cNvPr>
              <p:cNvSpPr txBox="1"/>
              <p:nvPr/>
            </p:nvSpPr>
            <p:spPr>
              <a:xfrm>
                <a:off x="6605788" y="3781002"/>
                <a:ext cx="26802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RU" sz="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2A0F1E-7A4D-7CFF-991E-11D504B16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88" y="3781002"/>
                <a:ext cx="268022" cy="1846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6CB354-AFFE-D9BD-0521-1519372E42A9}"/>
                  </a:ext>
                </a:extLst>
              </p:cNvPr>
              <p:cNvSpPr txBox="1"/>
              <p:nvPr/>
            </p:nvSpPr>
            <p:spPr>
              <a:xfrm>
                <a:off x="6264575" y="4113311"/>
                <a:ext cx="24878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RU" sz="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6CB354-AFFE-D9BD-0521-1519372E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575" y="4113311"/>
                <a:ext cx="248786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5B68BC6A-CAB0-83F5-B4C8-2DDEF4BDD3D4}"/>
              </a:ext>
            </a:extLst>
          </p:cNvPr>
          <p:cNvSpPr txBox="1"/>
          <p:nvPr/>
        </p:nvSpPr>
        <p:spPr>
          <a:xfrm>
            <a:off x="8303415" y="21522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(10.1)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181979-87A9-E15C-0326-1FD6F42D05E1}"/>
                  </a:ext>
                </a:extLst>
              </p:cNvPr>
              <p:cNvSpPr txBox="1"/>
              <p:nvPr/>
            </p:nvSpPr>
            <p:spPr>
              <a:xfrm>
                <a:off x="4980283" y="2018008"/>
                <a:ext cx="3393173" cy="587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р</m:t>
                              </m:r>
                            </m:sub>
                          </m:sSub>
                          <m:d>
                            <m:d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181979-87A9-E15C-0326-1FD6F42D0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83" y="2018008"/>
                <a:ext cx="3393173" cy="587597"/>
              </a:xfrm>
              <a:prstGeom prst="rect">
                <a:avLst/>
              </a:prstGeom>
              <a:blipFill>
                <a:blip r:embed="rId9"/>
                <a:stretch>
                  <a:fillRect l="-9701" t="-138298" b="-2106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251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429CF3-542C-E261-C974-349FD08D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39" y="727250"/>
            <a:ext cx="5200285" cy="4329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019B66-473A-039E-EF1C-462DC1A7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222"/>
            <a:ext cx="8520600" cy="572700"/>
          </a:xfrm>
        </p:spPr>
        <p:txBody>
          <a:bodyPr/>
          <a:lstStyle/>
          <a:p>
            <a:r>
              <a:rPr lang="ru-RU" dirty="0"/>
              <a:t>Параллельная трассировка лучей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9FDEF-6247-8C44-AEBE-7B4FE9818D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17464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7510EA8-2ED3-E267-8A4F-A3EEAC85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44" y="243644"/>
            <a:ext cx="4028690" cy="4605703"/>
          </a:xfrm>
          <a:prstGeom prst="rect">
            <a:avLst/>
          </a:prstGeom>
        </p:spPr>
      </p:pic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1026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Трассировка луча</a:t>
            </a:r>
            <a:endParaRPr dirty="0"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32A938-F8B0-39EF-34E3-856CF2D61919}"/>
              </a:ext>
            </a:extLst>
          </p:cNvPr>
          <p:cNvSpPr txBox="1"/>
          <p:nvPr/>
        </p:nvSpPr>
        <p:spPr>
          <a:xfrm>
            <a:off x="311700" y="582962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Отражённый луч:</a:t>
            </a:r>
            <a:endParaRPr lang="en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A64133-C531-B26C-A884-D290C30E8724}"/>
                  </a:ext>
                </a:extLst>
              </p:cNvPr>
              <p:cNvSpPr txBox="1"/>
              <p:nvPr/>
            </p:nvSpPr>
            <p:spPr>
              <a:xfrm>
                <a:off x="2073975" y="549944"/>
                <a:ext cx="1611723" cy="351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A64133-C531-B26C-A884-D290C30E8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975" y="549944"/>
                <a:ext cx="1611723" cy="351186"/>
              </a:xfrm>
              <a:prstGeom prst="rect">
                <a:avLst/>
              </a:prstGeom>
              <a:blipFill>
                <a:blip r:embed="rId4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0C5BA3D-F20A-DB5A-0548-0FD6BDD12CC5}"/>
              </a:ext>
            </a:extLst>
          </p:cNvPr>
          <p:cNvSpPr txBox="1"/>
          <p:nvPr/>
        </p:nvSpPr>
        <p:spPr>
          <a:xfrm>
            <a:off x="4419413" y="58829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200" dirty="0"/>
              <a:t>(12.1)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70E78-F651-3F9E-505E-EFC10DFAA5F6}"/>
              </a:ext>
            </a:extLst>
          </p:cNvPr>
          <p:cNvSpPr txBox="1"/>
          <p:nvPr/>
        </p:nvSpPr>
        <p:spPr>
          <a:xfrm>
            <a:off x="311700" y="885924"/>
            <a:ext cx="303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Преломлённый луч (закон </a:t>
            </a:r>
            <a:r>
              <a:rPr lang="ru-RU" sz="1200" dirty="0" err="1"/>
              <a:t>Снеллиуса</a:t>
            </a:r>
            <a:r>
              <a:rPr lang="ru-RU" sz="1200" dirty="0"/>
              <a:t>): </a:t>
            </a:r>
            <a:endParaRPr lang="en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3981CB-1318-66EC-FD6E-9F3032821821}"/>
                  </a:ext>
                </a:extLst>
              </p:cNvPr>
              <p:cNvSpPr txBox="1"/>
              <p:nvPr/>
            </p:nvSpPr>
            <p:spPr>
              <a:xfrm>
                <a:off x="1388357" y="1123202"/>
                <a:ext cx="2258791" cy="351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3981CB-1318-66EC-FD6E-9F3032821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57" y="1123202"/>
                <a:ext cx="2258791" cy="351186"/>
              </a:xfrm>
              <a:prstGeom prst="rect">
                <a:avLst/>
              </a:prstGeom>
              <a:blipFill>
                <a:blip r:embed="rId5"/>
                <a:stretch>
                  <a:fillRect t="-3448" b="-68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F58DACB-2FA8-57B0-2DDC-03469082AE7B}"/>
              </a:ext>
            </a:extLst>
          </p:cNvPr>
          <p:cNvSpPr txBox="1"/>
          <p:nvPr/>
        </p:nvSpPr>
        <p:spPr>
          <a:xfrm>
            <a:off x="4435333" y="1317709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200" dirty="0"/>
              <a:t>(12.</a:t>
            </a:r>
            <a:r>
              <a:rPr lang="ru-RU" sz="1200" dirty="0"/>
              <a:t>2</a:t>
            </a:r>
            <a:r>
              <a:rPr lang="en-RU" sz="12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A83B2-D4F2-0DFF-4556-D4AE6C7BC85E}"/>
              </a:ext>
            </a:extLst>
          </p:cNvPr>
          <p:cNvSpPr txBox="1"/>
          <p:nvPr/>
        </p:nvSpPr>
        <p:spPr>
          <a:xfrm>
            <a:off x="296333" y="1967787"/>
            <a:ext cx="3584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Отражённая доля энергии (формула Френеля):</a:t>
            </a:r>
            <a:endParaRPr lang="en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E8AC64-2F7B-B2F3-0E7A-38BD9A3AAA53}"/>
                  </a:ext>
                </a:extLst>
              </p:cNvPr>
              <p:cNvSpPr txBox="1"/>
              <p:nvPr/>
            </p:nvSpPr>
            <p:spPr>
              <a:xfrm>
                <a:off x="-135484" y="2173662"/>
                <a:ext cx="4810515" cy="87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/>
                <a:endParaRPr lang="en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E8AC64-2F7B-B2F3-0E7A-38BD9A3A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5484" y="2173662"/>
                <a:ext cx="4810515" cy="87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9EF1030-A7BE-6A3B-DBFD-A822EB00121C}"/>
              </a:ext>
            </a:extLst>
          </p:cNvPr>
          <p:cNvSpPr txBox="1"/>
          <p:nvPr/>
        </p:nvSpPr>
        <p:spPr>
          <a:xfrm>
            <a:off x="4419414" y="2365817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200" dirty="0"/>
              <a:t>(12.</a:t>
            </a:r>
            <a:r>
              <a:rPr lang="ru-RU" sz="1200" dirty="0"/>
              <a:t>3</a:t>
            </a:r>
            <a:r>
              <a:rPr lang="en-RU" sz="12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ED8917-D8DF-B3ED-8CF1-7940A4804171}"/>
              </a:ext>
            </a:extLst>
          </p:cNvPr>
          <p:cNvSpPr txBox="1"/>
          <p:nvPr/>
        </p:nvSpPr>
        <p:spPr>
          <a:xfrm>
            <a:off x="296172" y="2843088"/>
            <a:ext cx="21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Перерасчёт интенсивности:</a:t>
            </a:r>
            <a:endParaRPr lang="en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4FF040-9547-168D-DA19-20D117055756}"/>
                  </a:ext>
                </a:extLst>
              </p:cNvPr>
              <p:cNvSpPr txBox="1"/>
              <p:nvPr/>
            </p:nvSpPr>
            <p:spPr>
              <a:xfrm>
                <a:off x="2581994" y="2817486"/>
                <a:ext cx="1422615" cy="313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RU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4FF040-9547-168D-DA19-20D11705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994" y="2817486"/>
                <a:ext cx="1422615" cy="3132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F7B5518-F940-61CC-43A3-1F403A9DDAAA}"/>
              </a:ext>
            </a:extLst>
          </p:cNvPr>
          <p:cNvSpPr txBox="1"/>
          <p:nvPr/>
        </p:nvSpPr>
        <p:spPr>
          <a:xfrm>
            <a:off x="311702" y="3138789"/>
            <a:ext cx="2308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Поглощённая интенсивность:</a:t>
            </a:r>
            <a:endParaRPr lang="en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FB5320-B3B7-899E-D83B-5BF248555878}"/>
                  </a:ext>
                </a:extLst>
              </p:cNvPr>
              <p:cNvSpPr txBox="1"/>
              <p:nvPr/>
            </p:nvSpPr>
            <p:spPr>
              <a:xfrm>
                <a:off x="2517989" y="3123399"/>
                <a:ext cx="15010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FB5320-B3B7-899E-D83B-5BF248555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89" y="3123399"/>
                <a:ext cx="150101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C7E5751-C9B8-B376-BFA4-121AD1F5A475}"/>
              </a:ext>
            </a:extLst>
          </p:cNvPr>
          <p:cNvSpPr txBox="1"/>
          <p:nvPr/>
        </p:nvSpPr>
        <p:spPr>
          <a:xfrm>
            <a:off x="4414161" y="2834971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200" dirty="0"/>
              <a:t>(12.</a:t>
            </a:r>
            <a:r>
              <a:rPr lang="en-US" sz="1200" dirty="0"/>
              <a:t>4</a:t>
            </a:r>
            <a:r>
              <a:rPr lang="en-RU" sz="12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454DC-1EB5-596A-6714-984B018A9594}"/>
              </a:ext>
            </a:extLst>
          </p:cNvPr>
          <p:cNvSpPr txBox="1"/>
          <p:nvPr/>
        </p:nvSpPr>
        <p:spPr>
          <a:xfrm>
            <a:off x="4414161" y="3138789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200" dirty="0"/>
              <a:t>(12.</a:t>
            </a:r>
            <a:r>
              <a:rPr lang="en-US" sz="1200" dirty="0"/>
              <a:t>5</a:t>
            </a:r>
            <a:r>
              <a:rPr lang="en-RU" sz="12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75CC26-56B0-0EE9-68A5-5E88BF1A9E9D}"/>
                  </a:ext>
                </a:extLst>
              </p:cNvPr>
              <p:cNvSpPr txBox="1"/>
              <p:nvPr/>
            </p:nvSpPr>
            <p:spPr>
              <a:xfrm>
                <a:off x="306754" y="3701769"/>
                <a:ext cx="4607078" cy="85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RU" sz="1200" dirty="0"/>
                  <a:t> — </a:t>
                </a:r>
                <a:r>
                  <a:rPr lang="ru-RU" sz="1200" dirty="0"/>
                  <a:t>луч падающий,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RU" sz="1200" dirty="0"/>
                  <a:t> — </a:t>
                </a:r>
                <a:r>
                  <a:rPr lang="ru-RU" sz="1200" dirty="0"/>
                  <a:t>нормаль к поверхности в точке падения,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200" dirty="0">
                    <a:solidFill>
                      <a:schemeClr val="tx1"/>
                    </a:solidFill>
                  </a:rPr>
                  <a:t> — показатели преломления сред падающего и преломлённого лучей,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— </a:t>
                </a:r>
                <a:r>
                  <a:rPr lang="ru-RU" sz="1200" dirty="0">
                    <a:solidFill>
                      <a:schemeClr val="tx1"/>
                    </a:solidFill>
                  </a:rPr>
                  <a:t>коэффициент поглощения,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— </a:t>
                </a:r>
                <a:r>
                  <a:rPr lang="ru-RU" sz="1200" dirty="0">
                    <a:solidFill>
                      <a:schemeClr val="tx1"/>
                    </a:solidFill>
                  </a:rPr>
                  <a:t>пройденное лучом расстояние в среде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75CC26-56B0-0EE9-68A5-5E88BF1A9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4" y="3701769"/>
                <a:ext cx="4607078" cy="853439"/>
              </a:xfrm>
              <a:prstGeom prst="rect">
                <a:avLst/>
              </a:prstGeom>
              <a:blipFill>
                <a:blip r:embed="rId9"/>
                <a:stretch>
                  <a:fillRect t="-2941" r="-275" b="-588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5D61CB-5B97-45F7-9A17-551774ACA406}"/>
                  </a:ext>
                </a:extLst>
              </p:cNvPr>
              <p:cNvSpPr txBox="1"/>
              <p:nvPr/>
            </p:nvSpPr>
            <p:spPr>
              <a:xfrm>
                <a:off x="725890" y="1434508"/>
                <a:ext cx="3712208" cy="776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5D61CB-5B97-45F7-9A17-551774AC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90" y="1434508"/>
                <a:ext cx="3712208" cy="7761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4BBC978-40AC-1D44-5FAF-2FE93D57C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609911"/>
            <a:ext cx="7408726" cy="4259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F6048-3695-C782-A029-098776FA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</p:spPr>
        <p:txBody>
          <a:bodyPr/>
          <a:lstStyle/>
          <a:p>
            <a:r>
              <a:rPr lang="ru-RU" dirty="0"/>
              <a:t>Поиск ближайшей поверхности пересечения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197A9-B690-A180-2CEF-C81E427105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10629-490F-6469-BBC0-6D31DE7B10B9}"/>
              </a:ext>
            </a:extLst>
          </p:cNvPr>
          <p:cNvSpPr txBox="1"/>
          <p:nvPr/>
        </p:nvSpPr>
        <p:spPr>
          <a:xfrm>
            <a:off x="5316042" y="659383"/>
            <a:ext cx="404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Формула пересечения луча с поверхностью цилиндра:</a:t>
            </a:r>
            <a:endParaRPr lang="en-RU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F14CBA-F5CD-9357-89A6-2E4821C15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150" y="1154367"/>
            <a:ext cx="3532614" cy="4739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BC2DEC-8CAD-1C59-C90D-0E7072D58449}"/>
              </a:ext>
            </a:extLst>
          </p:cNvPr>
          <p:cNvSpPr txBox="1"/>
          <p:nvPr/>
        </p:nvSpPr>
        <p:spPr>
          <a:xfrm>
            <a:off x="8506730" y="1200314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(13.1)</a:t>
            </a:r>
            <a:endParaRPr lang="en-RU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D6E325-BDBB-5050-05D1-CCD61FB6E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688" y="1994769"/>
            <a:ext cx="3297076" cy="6841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164CB3-EEBE-0D81-2039-FCD48EF3EB31}"/>
              </a:ext>
            </a:extLst>
          </p:cNvPr>
          <p:cNvSpPr txBox="1"/>
          <p:nvPr/>
        </p:nvSpPr>
        <p:spPr>
          <a:xfrm>
            <a:off x="5245688" y="1559837"/>
            <a:ext cx="404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Формула пересечения луча с поверхностью эллиптического цилиндра:</a:t>
            </a:r>
            <a:endParaRPr lang="en-R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59BCE0-5CF7-9346-C2E9-BA1EBAA12AB7}"/>
              </a:ext>
            </a:extLst>
          </p:cNvPr>
          <p:cNvSpPr txBox="1"/>
          <p:nvPr/>
        </p:nvSpPr>
        <p:spPr>
          <a:xfrm>
            <a:off x="8506729" y="220497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(13.2)</a:t>
            </a:r>
            <a:endParaRPr lang="en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2F87AA-291A-C8FF-4E8D-E1C1BF5F596E}"/>
                  </a:ext>
                </a:extLst>
              </p:cNvPr>
              <p:cNvSpPr txBox="1"/>
              <p:nvPr/>
            </p:nvSpPr>
            <p:spPr>
              <a:xfrm>
                <a:off x="5340388" y="2975405"/>
                <a:ext cx="3491912" cy="117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dirty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1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1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RU" sz="1100" dirty="0"/>
                  <a:t> — </a:t>
                </a:r>
                <a:r>
                  <a:rPr lang="ru-RU" sz="1100" dirty="0"/>
                  <a:t>уравнение луча,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RU" sz="1100" dirty="0"/>
                  <a:t> — </a:t>
                </a:r>
                <a:r>
                  <a:rPr lang="ru-RU" sz="1100" dirty="0"/>
                  <a:t>уравнение цилиндра,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RU" sz="1100" dirty="0"/>
                  <a:t> —</a:t>
                </a:r>
                <a:r>
                  <a:rPr lang="ru-RU" sz="1100" dirty="0"/>
                  <a:t> уравнение эллиптического цилиндра,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1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1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RU" sz="1100" dirty="0"/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2F87AA-291A-C8FF-4E8D-E1C1BF5F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388" y="2975405"/>
                <a:ext cx="3491912" cy="1175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214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311700" y="2143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Структура ПМО и используемые технологии</a:t>
            </a:r>
            <a:endParaRPr dirty="0"/>
          </a:p>
        </p:txBody>
      </p:sp>
      <p:sp>
        <p:nvSpPr>
          <p:cNvPr id="171" name="Google Shape;17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1280E-0B26-CE2F-2C8E-624AED98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59" y="871995"/>
            <a:ext cx="3667211" cy="3951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425F4-AD0D-793A-F470-98AC3D381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319" y="1017725"/>
            <a:ext cx="1162005" cy="13063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8135476-9668-C0C3-2B8E-C5073278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039" y="1116230"/>
            <a:ext cx="1406505" cy="103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3EF79F-2EF3-9D39-A968-B632D8DF2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319" y="2423119"/>
            <a:ext cx="2863805" cy="818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EE8590-ED9D-69BE-FBB2-CDF316B3E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556" y="3326945"/>
            <a:ext cx="1382902" cy="655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C2BFD2-26D9-39E8-1A0A-6F2E51A9B85D}"/>
              </a:ext>
            </a:extLst>
          </p:cNvPr>
          <p:cNvSpPr txBox="1"/>
          <p:nvPr/>
        </p:nvSpPr>
        <p:spPr>
          <a:xfrm>
            <a:off x="5041073" y="3326945"/>
            <a:ext cx="180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ndara" panose="020E0502030303020204" pitchFamily="34" charset="0"/>
              </a:rPr>
              <a:t>IPO/LTO</a:t>
            </a:r>
            <a:endParaRPr lang="en-RU" sz="3600" b="1" dirty="0">
              <a:latin typeface="Candara" panose="020E0502030303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655DEE3-494D-5992-63CB-514CCC5DB2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4772" y="3926317"/>
            <a:ext cx="897097" cy="897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6136FA-A959-41C6-0732-6A7F96499D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3635" y="3982543"/>
            <a:ext cx="897097" cy="88901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9B48F8-C478-9676-65B1-C8447A557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84" y="3934399"/>
            <a:ext cx="889015" cy="88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1B8640-14F7-FA82-AF44-8BFDEA22D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84"/>
          <a:stretch/>
        </p:blipFill>
        <p:spPr>
          <a:xfrm>
            <a:off x="4830456" y="86683"/>
            <a:ext cx="4298152" cy="2166801"/>
          </a:xfrm>
          <a:prstGeom prst="rect">
            <a:avLst/>
          </a:prstGeom>
        </p:spPr>
      </p:pic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/>
              <a:t>Исследование метода и модели</a:t>
            </a:r>
            <a:endParaRPr sz="2600" dirty="0"/>
          </a:p>
        </p:txBody>
      </p:sp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5742A-3D4B-7E34-D643-E2A1626BD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84"/>
          <a:stretch/>
        </p:blipFill>
        <p:spPr>
          <a:xfrm>
            <a:off x="237216" y="626085"/>
            <a:ext cx="4509734" cy="22194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EEAAD3-BB35-D52E-D3D2-4953BA472882}"/>
                  </a:ext>
                </a:extLst>
              </p:cNvPr>
              <p:cNvSpPr txBox="1"/>
              <p:nvPr/>
            </p:nvSpPr>
            <p:spPr>
              <a:xfrm>
                <a:off x="281787" y="2845584"/>
                <a:ext cx="446516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/>
                  <a:t>Расчёт распределения удельной поглощённой мощности излучения по безразмерному радиусу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000" dirty="0"/>
                  <a:t> </a:t>
                </a:r>
                <a:r>
                  <a:rPr lang="ru-RU" sz="1000" dirty="0"/>
                  <a:t>дискретно- и диффузно-лучевым методами в трёх системах: плазма-отражатель, плазма-оболочка-отражатель, плазма-оболочка-плазма-отражатель</a:t>
                </a:r>
                <a:endParaRPr lang="en-RU" sz="1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EEAAD3-BB35-D52E-D3D2-4953BA47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7" y="2845584"/>
                <a:ext cx="4465163" cy="707886"/>
              </a:xfrm>
              <a:prstGeom prst="rect">
                <a:avLst/>
              </a:prstGeom>
              <a:blipFill>
                <a:blip r:embed="rId5"/>
                <a:stretch>
                  <a:fillRect r="-284" b="-35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4BF974-D0BB-A04F-5A37-7EE5D686BD0E}"/>
                  </a:ext>
                </a:extLst>
              </p:cNvPr>
              <p:cNvSpPr txBox="1"/>
              <p:nvPr/>
            </p:nvSpPr>
            <p:spPr>
              <a:xfrm>
                <a:off x="4830456" y="2182243"/>
                <a:ext cx="4465163" cy="411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/>
                  <a:t>Время моделирования системы плазма-оболочка-отражатель от количества лучей</a:t>
                </a:r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000" dirty="0"/>
                  <a:t> </a:t>
                </a:r>
                <a:r>
                  <a:rPr lang="ru-RU" sz="1000" dirty="0"/>
                  <a:t>при различном количестве потоков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RU" sz="1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4BF974-D0BB-A04F-5A37-7EE5D686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456" y="2182243"/>
                <a:ext cx="4465163" cy="411972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FE2CF-47DA-77B4-78B7-47A20FE05432}"/>
                  </a:ext>
                </a:extLst>
              </p:cNvPr>
              <p:cNvSpPr txBox="1"/>
              <p:nvPr/>
            </p:nvSpPr>
            <p:spPr>
              <a:xfrm>
                <a:off x="4746950" y="4501467"/>
                <a:ext cx="4465163" cy="411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/>
                  <a:t>Распределение поглощённой мощности по объёму в системе плазма-отражатель при различном количестве лучей</a:t>
                </a:r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RU" sz="1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FE2CF-47DA-77B4-78B7-47A20FE0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50" y="4501467"/>
                <a:ext cx="4465163" cy="411972"/>
              </a:xfrm>
              <a:prstGeom prst="rect">
                <a:avLst/>
              </a:prstGeom>
              <a:blipFill>
                <a:blip r:embed="rId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45A701A-C52E-F93B-CBB5-45F9B93B0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571" y="2603491"/>
            <a:ext cx="4001924" cy="19591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CBB67-A721-0920-26DF-932B8A5646FA}"/>
              </a:ext>
            </a:extLst>
          </p:cNvPr>
          <p:cNvSpPr txBox="1"/>
          <p:nvPr/>
        </p:nvSpPr>
        <p:spPr>
          <a:xfrm>
            <a:off x="281787" y="3864865"/>
            <a:ext cx="28393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Поглощённая мощность по объёму:</a:t>
            </a:r>
            <a:endParaRPr lang="en-US" sz="1200" dirty="0"/>
          </a:p>
          <a:p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A1599A-837C-4B42-63F3-EF0A2EB73D09}"/>
                  </a:ext>
                </a:extLst>
              </p:cNvPr>
              <p:cNvSpPr txBox="1"/>
              <p:nvPr/>
            </p:nvSpPr>
            <p:spPr>
              <a:xfrm>
                <a:off x="2922949" y="3750982"/>
                <a:ext cx="1126912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цил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A1599A-837C-4B42-63F3-EF0A2EB73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949" y="3750982"/>
                <a:ext cx="1126912" cy="552972"/>
              </a:xfrm>
              <a:prstGeom prst="rect">
                <a:avLst/>
              </a:prstGeom>
              <a:blipFill>
                <a:blip r:embed="rId9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419727C-194E-1C1B-A524-9C4F98F34E9E}"/>
              </a:ext>
            </a:extLst>
          </p:cNvPr>
          <p:cNvSpPr txBox="1"/>
          <p:nvPr/>
        </p:nvSpPr>
        <p:spPr>
          <a:xfrm>
            <a:off x="4134278" y="3874279"/>
            <a:ext cx="28393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(15.1)</a:t>
            </a:r>
          </a:p>
          <a:p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A3FF5C-6A18-388C-D23F-861DDD6F3AC5}"/>
                  </a:ext>
                </a:extLst>
              </p:cNvPr>
              <p:cNvSpPr txBox="1"/>
              <p:nvPr/>
            </p:nvSpPr>
            <p:spPr>
              <a:xfrm>
                <a:off x="281787" y="4415774"/>
                <a:ext cx="4465163" cy="687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/>
                  <a:t>где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200" dirty="0"/>
                  <a:t> — </a:t>
                </a:r>
                <a:r>
                  <a:rPr lang="ru-RU" sz="1200" dirty="0"/>
                  <a:t>удельная поглощённая мощность,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цил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200" dirty="0"/>
                  <a:t> — </a:t>
                </a:r>
                <a:r>
                  <a:rPr lang="ru-RU" sz="1200" dirty="0"/>
                  <a:t>средний радиус цилиндрического слоя</a:t>
                </a:r>
                <a:endParaRPr lang="en-US" sz="1200" dirty="0"/>
              </a:p>
              <a:p>
                <a:endParaRPr lang="en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A3FF5C-6A18-388C-D23F-861DDD6F3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7" y="4415774"/>
                <a:ext cx="4465163" cy="687817"/>
              </a:xfrm>
              <a:prstGeom prst="rect">
                <a:avLst/>
              </a:prstGeom>
              <a:blipFill>
                <a:blip r:embed="rId10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C6EAA77-9A3A-79A0-40C2-F82A1F2D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" y="2767565"/>
            <a:ext cx="3973689" cy="1931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5CCB1B-5B06-50F7-38C4-01872A85C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6" y="593385"/>
            <a:ext cx="3766457" cy="1890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12ECD9-DDC6-3EC1-4321-0BCEDE1B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27" y="1925"/>
            <a:ext cx="8520600" cy="572700"/>
          </a:xfrm>
        </p:spPr>
        <p:txBody>
          <a:bodyPr/>
          <a:lstStyle/>
          <a:p>
            <a:r>
              <a:rPr lang="ru-RU" dirty="0"/>
              <a:t>Эксперименты в предметной области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37058-9AF1-D6DC-D26E-6FB7067B4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16</a:t>
            </a:fld>
            <a:endParaRPr lang="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8BE8F7-A770-A84E-0B1E-C2F405BA1D00}"/>
                  </a:ext>
                </a:extLst>
              </p:cNvPr>
              <p:cNvSpPr txBox="1"/>
              <p:nvPr/>
            </p:nvSpPr>
            <p:spPr>
              <a:xfrm>
                <a:off x="295526" y="2398690"/>
                <a:ext cx="3766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/>
                  <a:t>Спектральная оптическая плотность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000" dirty="0"/>
                  <a:t> </a:t>
                </a:r>
                <a:r>
                  <a:rPr lang="ru-RU" sz="1000" dirty="0"/>
                  <a:t>ксеноновой плазмы (от частоты излучения</a:t>
                </a:r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ru-RU" sz="1000" dirty="0"/>
                  <a:t>)</a:t>
                </a:r>
                <a:endParaRPr lang="en-RU" sz="1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8BE8F7-A770-A84E-0B1E-C2F405BA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26" y="2398690"/>
                <a:ext cx="3766457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41C979-28CE-41DC-DA0E-62BF4FEB0B65}"/>
                  </a:ext>
                </a:extLst>
              </p:cNvPr>
              <p:cNvSpPr txBox="1"/>
              <p:nvPr/>
            </p:nvSpPr>
            <p:spPr>
              <a:xfrm>
                <a:off x="191908" y="4629974"/>
                <a:ext cx="3766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/>
                  <a:t>Распределение поглощённой мощности плазмы по объёму при разных коэффициентах отражения</a:t>
                </a:r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RU" sz="1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41C979-28CE-41DC-DA0E-62BF4FEB0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8" y="4629974"/>
                <a:ext cx="3766457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61E1EE4-C7EA-39EE-B786-3D0C4E80A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606" y="655424"/>
            <a:ext cx="2600380" cy="1286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3B56D1-3FFA-B252-1ACD-15AB4F4A61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6599" y="1960970"/>
            <a:ext cx="2584386" cy="12867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2D1AAC-B9D2-940C-E9D6-92DD60D4A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2167" y="3247757"/>
            <a:ext cx="2618818" cy="12867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105A61C-81FE-978C-2EAA-F8F6F84BBD1C}"/>
              </a:ext>
            </a:extLst>
          </p:cNvPr>
          <p:cNvSpPr txBox="1"/>
          <p:nvPr/>
        </p:nvSpPr>
        <p:spPr>
          <a:xfrm>
            <a:off x="4165597" y="4532681"/>
            <a:ext cx="310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Распределение поглощённой мощности плазмы по объёму при разных температурных профилях</a:t>
            </a:r>
            <a:endParaRPr lang="en-RU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A2622F-6820-EF98-A7BA-D54DC717F023}"/>
                  </a:ext>
                </a:extLst>
              </p:cNvPr>
              <p:cNvSpPr txBox="1"/>
              <p:nvPr/>
            </p:nvSpPr>
            <p:spPr>
              <a:xfrm>
                <a:off x="7098574" y="720415"/>
                <a:ext cx="192258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/>
                  <a:t>Разрядная ксеноновая плазма радиуса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=0,35</m:t>
                    </m:r>
                  </m:oMath>
                </a14:m>
                <a:r>
                  <a:rPr lang="en-US" sz="1200" dirty="0"/>
                  <a:t> </a:t>
                </a:r>
                <a:r>
                  <a:rPr lang="ru-RU" sz="1200" dirty="0"/>
                  <a:t>см в температурном поле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RU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lang="ru-RU" sz="1200" dirty="0"/>
                  <a:t> К,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=2000</m:t>
                    </m:r>
                  </m:oMath>
                </a14:m>
                <a:r>
                  <a:rPr lang="ru-RU" sz="1200" dirty="0"/>
                  <a:t> К,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RU" sz="1200" dirty="0"/>
                  <a:t>,</a:t>
                </a:r>
                <a:r>
                  <a:rPr lang="ru-RU" sz="1200" dirty="0"/>
                  <a:t> с зеркальным отражателем на поверхности с </a:t>
                </a:r>
                <a:r>
                  <a:rPr lang="ru-RU" sz="1200" dirty="0" err="1"/>
                  <a:t>коэф</a:t>
                </a:r>
                <a:r>
                  <a:rPr lang="ru-RU" sz="1200" dirty="0"/>
                  <a:t>. отражения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=0,95</m:t>
                    </m:r>
                  </m:oMath>
                </a14:m>
                <a:endParaRPr lang="en-RU" sz="1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A2622F-6820-EF98-A7BA-D54DC717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574" y="720415"/>
                <a:ext cx="1922584" cy="1938992"/>
              </a:xfrm>
              <a:prstGeom prst="rect">
                <a:avLst/>
              </a:prstGeom>
              <a:blipFill>
                <a:blip r:embed="rId10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8F9832-5ABB-5EB0-07CB-4AC1E0AD3F0C}"/>
                  </a:ext>
                </a:extLst>
              </p:cNvPr>
              <p:cNvSpPr txBox="1"/>
              <p:nvPr/>
            </p:nvSpPr>
            <p:spPr>
              <a:xfrm>
                <a:off x="7155601" y="2923244"/>
                <a:ext cx="1209049" cy="649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погл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RU" sz="1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8F9832-5ABB-5EB0-07CB-4AC1E0AD3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01" y="2923244"/>
                <a:ext cx="1209049" cy="649024"/>
              </a:xfrm>
              <a:prstGeom prst="rect">
                <a:avLst/>
              </a:prstGeom>
              <a:blipFill>
                <a:blip r:embed="rId11"/>
                <a:stretch>
                  <a:fillRect l="-22917" t="-98077" b="-1538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1DE3D3E-1CC4-D9FC-6208-394E9B8511C0}"/>
              </a:ext>
            </a:extLst>
          </p:cNvPr>
          <p:cNvSpPr txBox="1"/>
          <p:nvPr/>
        </p:nvSpPr>
        <p:spPr>
          <a:xfrm>
            <a:off x="8323366" y="3110603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200" dirty="0"/>
              <a:t>(16.1)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A1910-317C-34FF-B903-EFAB8633139A}"/>
                  </a:ext>
                </a:extLst>
              </p:cNvPr>
              <p:cNvSpPr txBox="1"/>
              <p:nvPr/>
            </p:nvSpPr>
            <p:spPr>
              <a:xfrm>
                <a:off x="7120219" y="3560452"/>
                <a:ext cx="1557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погл</m:t>
                        </m:r>
                      </m:sub>
                    </m:sSub>
                  </m:oMath>
                </a14:m>
                <a:r>
                  <a:rPr lang="ru-RU" sz="1200" dirty="0"/>
                  <a:t> — </a:t>
                </a:r>
                <a:r>
                  <a:rPr lang="ru-RU" sz="1200" dirty="0" err="1"/>
                  <a:t>коэф</a:t>
                </a:r>
                <a:r>
                  <a:rPr lang="ru-RU" sz="1200" dirty="0"/>
                  <a:t>. </a:t>
                </a:r>
                <a:r>
                  <a:rPr lang="ru-RU" sz="1200" dirty="0" err="1"/>
                  <a:t>оптич</a:t>
                </a:r>
                <a:r>
                  <a:rPr lang="ru-RU" sz="1200" dirty="0"/>
                  <a:t>. поглощения</a:t>
                </a:r>
                <a:endParaRPr lang="en-RU" sz="1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A1910-317C-34FF-B903-EFAB86331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219" y="3560452"/>
                <a:ext cx="1557627" cy="461665"/>
              </a:xfrm>
              <a:prstGeom prst="rect">
                <a:avLst/>
              </a:prstGeom>
              <a:blipFill>
                <a:blip r:embed="rId1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56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7955-4685-031B-7711-D6898782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5" y="0"/>
            <a:ext cx="8520600" cy="572700"/>
          </a:xfrm>
        </p:spPr>
        <p:txBody>
          <a:bodyPr/>
          <a:lstStyle/>
          <a:p>
            <a:r>
              <a:rPr lang="ru-RU" dirty="0"/>
              <a:t>Исследование влияния возврата излучения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5AD2-C848-BFEE-E97C-94350CACF7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82A2E-FA3A-A4D1-4268-8DDE9F31B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441" y="572700"/>
            <a:ext cx="3192473" cy="3043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869DD-47FF-1797-7F97-4CDDAC40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25" y="638100"/>
            <a:ext cx="5547105" cy="29124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23E94-5766-C95D-B8B4-4B732B2D1302}"/>
                  </a:ext>
                </a:extLst>
              </p:cNvPr>
              <p:cNvSpPr txBox="1"/>
              <p:nvPr/>
            </p:nvSpPr>
            <p:spPr>
              <a:xfrm>
                <a:off x="286582" y="3465880"/>
                <a:ext cx="5383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/>
                  <a:t>Влияние коэффициента отражения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200" dirty="0"/>
                  <a:t> </a:t>
                </a:r>
                <a:r>
                  <a:rPr lang="ru-RU" sz="1200" dirty="0"/>
                  <a:t>на температурные распределения в разряде.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=0,35</m:t>
                    </m:r>
                  </m:oMath>
                </a14:m>
                <a:r>
                  <a:rPr lang="en-GB" sz="1200" dirty="0"/>
                  <a:t> </a:t>
                </a:r>
                <a:r>
                  <a:rPr lang="ru-RU" sz="1200" dirty="0"/>
                  <a:t>см, давление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=1,5</m:t>
                    </m:r>
                  </m:oMath>
                </a14:m>
                <a:r>
                  <a:rPr lang="en-GB" sz="1200" dirty="0"/>
                  <a:t> </a:t>
                </a:r>
                <a:r>
                  <a:rPr lang="ru-RU" sz="1200" dirty="0"/>
                  <a:t>МПа, сила тока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GB" sz="1200" dirty="0"/>
                  <a:t> A</a:t>
                </a:r>
                <a:r>
                  <a:rPr lang="ru-RU" sz="1200" dirty="0"/>
                  <a:t> </a:t>
                </a:r>
                <a:r>
                  <a:rPr lang="en-US" sz="1200" dirty="0"/>
                  <a:t>[2]</a:t>
                </a:r>
                <a:endParaRPr lang="en-RU" sz="1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23E94-5766-C95D-B8B4-4B732B2D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82" y="3465880"/>
                <a:ext cx="5383348" cy="461665"/>
              </a:xfrm>
              <a:prstGeom prst="rect">
                <a:avLst/>
              </a:prstGeom>
              <a:blipFill>
                <a:blip r:embed="rId5"/>
                <a:stretch>
                  <a:fillRect t="-2703" r="-235" b="-810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590F0-E9B6-FDC5-0A03-5E1FF6D49360}"/>
                  </a:ext>
                </a:extLst>
              </p:cNvPr>
              <p:cNvSpPr txBox="1"/>
              <p:nvPr/>
            </p:nvSpPr>
            <p:spPr>
              <a:xfrm>
                <a:off x="5669930" y="3550523"/>
                <a:ext cx="33207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/>
                  <a:t>Зависимость осевой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200" dirty="0"/>
                  <a:t> и средней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200" dirty="0"/>
                  <a:t> </a:t>
                </a:r>
                <a:r>
                  <a:rPr lang="ru-RU" sz="1200" dirty="0"/>
                  <a:t>температур в разряде от коэффициента отражения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sz="1200" dirty="0"/>
                  <a:t>. Те же параметры разряда</a:t>
                </a:r>
                <a:r>
                  <a:rPr lang="en-US" sz="1200" dirty="0"/>
                  <a:t> [2]</a:t>
                </a:r>
                <a:endParaRPr lang="en-RU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590F0-E9B6-FDC5-0A03-5E1FF6D49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30" y="3550523"/>
                <a:ext cx="3320748" cy="646331"/>
              </a:xfrm>
              <a:prstGeom prst="rect">
                <a:avLst/>
              </a:prstGeom>
              <a:blipFill>
                <a:blip r:embed="rId6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8347E1F-90C9-5A98-B726-F89F02EC7999}"/>
              </a:ext>
            </a:extLst>
          </p:cNvPr>
          <p:cNvSpPr txBox="1"/>
          <p:nvPr/>
        </p:nvSpPr>
        <p:spPr>
          <a:xfrm>
            <a:off x="286582" y="4204132"/>
            <a:ext cx="615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Математическая модель азимутально симметричного цилиндрического столба, находящегося в условиях локального термодинамического равновесия, с учётом переноса излучения, строится по формулам (2.1) — (2.3)</a:t>
            </a:r>
            <a:endParaRPr lang="en-RU" sz="1200" dirty="0"/>
          </a:p>
        </p:txBody>
      </p:sp>
    </p:spTree>
    <p:extLst>
      <p:ext uri="{BB962C8B-B14F-4D97-AF65-F5344CB8AC3E}">
        <p14:creationId xmlns:p14="http://schemas.microsoft.com/office/powerpoint/2010/main" val="3947773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Заключение</a:t>
            </a:r>
            <a:endParaRPr dirty="0"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311700" y="53880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tx1"/>
                </a:solidFill>
              </a:rPr>
              <a:t>Цель была достигнута, выполнены все поставленные задачи.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Разработана дискретно-лучевая модель прохождения излучения в системе сред и поверхностей, связанных единым радиационным полем, формируемым разрядными источниками излучения и отражателями. Источники излучения имеют неоднородное по объёму плазмы распределение оптических свойств и температуры, что требует детального рассмотрения физики взаимодействия луча с плазменной средой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Разработан метод расчёта генерации излучения из объёма неоднородной среды в условиях цилиндрической симметрии, пригодный для моделирования начального веса луча при произвольной оптической плотности плазмы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Разработаны алгоритмы, реализующие указанные методы. Выполнено распараллеливание для многопоточных вычислителей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Разработан оригинальный программно-алгоритмический комплекс с интерфейсом пользователя, удобным для автоматизации научных исследований. ПМО разработано на базе высокопроизводительного языка </a:t>
            </a:r>
            <a:r>
              <a:rPr lang="en-GB" sz="1400" dirty="0">
                <a:solidFill>
                  <a:schemeClr val="tx1"/>
                </a:solidFill>
              </a:rPr>
              <a:t>C++ </a:t>
            </a:r>
            <a:r>
              <a:rPr lang="ru-RU" sz="1400" dirty="0">
                <a:solidFill>
                  <a:schemeClr val="tx1"/>
                </a:solidFill>
              </a:rPr>
              <a:t>с использованием современных технологий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Выполнены исследования метода и модели, влияния возврата излучения на свойства разрядной плазмы, а также проведены широкомасштабные численные эксперименты в предметной области в трёх типах систем с ксеноновым разрядом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Дальнейшее развитие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Создание метода и программного модуля трассировки лучей в системах, использующих светорассеивающие среды типа </a:t>
            </a:r>
            <a:r>
              <a:rPr lang="ru-RU" dirty="0" err="1">
                <a:solidFill>
                  <a:schemeClr val="tx1"/>
                </a:solidFill>
              </a:rPr>
              <a:t>поликора</a:t>
            </a:r>
            <a:r>
              <a:rPr lang="ru-RU" dirty="0">
                <a:solidFill>
                  <a:schemeClr val="tx1"/>
                </a:solidFill>
              </a:rPr>
              <a:t> или жидких активных элементов</a:t>
            </a:r>
          </a:p>
          <a:p>
            <a:r>
              <a:rPr lang="ru-RU" dirty="0">
                <a:solidFill>
                  <a:schemeClr val="tx1"/>
                </a:solidFill>
              </a:rPr>
              <a:t>Оптимизация многолучевой трассировки при массовых расчетах однотипных систем с отличающимися параметрами разряда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E1B7-6987-DB31-43A5-93ADE749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4" y="0"/>
            <a:ext cx="8520600" cy="572700"/>
          </a:xfrm>
        </p:spPr>
        <p:txBody>
          <a:bodyPr/>
          <a:lstStyle/>
          <a:p>
            <a:r>
              <a:rPr lang="ru-RU" dirty="0"/>
              <a:t>Объект исследования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2B5C0-0F29-17BC-1471-7447FEAFB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3" y="569725"/>
            <a:ext cx="5470902" cy="2074355"/>
          </a:xfrm>
        </p:spPr>
        <p:txBody>
          <a:bodyPr/>
          <a:lstStyle/>
          <a:p>
            <a:pPr marL="114300" indent="0">
              <a:buNone/>
            </a:pPr>
            <a:r>
              <a:rPr lang="ru-RU" sz="1400" dirty="0">
                <a:solidFill>
                  <a:schemeClr val="tx1"/>
                </a:solidFill>
              </a:rPr>
              <a:t>Математические модели систем с разрядными источниками мощного селективного излучения и реализующие эти модели программно-алгоритмические средства</a:t>
            </a:r>
          </a:p>
          <a:p>
            <a:pPr marL="114300" indent="0">
              <a:buNone/>
            </a:pPr>
            <a:endParaRPr lang="ru-RU" sz="1400" dirty="0">
              <a:solidFill>
                <a:schemeClr val="tx1"/>
              </a:solidFill>
            </a:endParaRPr>
          </a:p>
          <a:p>
            <a:pPr marL="317500" lvl="0" indent="-1905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Осветительная техника</a:t>
            </a:r>
          </a:p>
          <a:p>
            <a:pPr marL="317500" lvl="0" indent="-1905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Приборы квантовой электроники (лазеры)</a:t>
            </a:r>
          </a:p>
          <a:p>
            <a:pPr marL="317500" lvl="0" indent="-1905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Фотохимические и фотобиологические реакторы</a:t>
            </a:r>
          </a:p>
          <a:p>
            <a:pPr marL="317500" lvl="0" indent="-1905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Плазмотроны</a:t>
            </a:r>
            <a:br>
              <a:rPr lang="en-US" sz="1400" dirty="0">
                <a:solidFill>
                  <a:schemeClr val="tx1"/>
                </a:solidFill>
              </a:rPr>
            </a:br>
            <a:endParaRPr lang="ru-RU" sz="1400" dirty="0">
              <a:solidFill>
                <a:schemeClr val="tx1"/>
              </a:solidFill>
            </a:endParaRPr>
          </a:p>
          <a:p>
            <a:pPr marL="127000" lvl="0" indent="0">
              <a:buSzPts val="1600"/>
              <a:buNone/>
            </a:pPr>
            <a:endParaRPr lang="ru-RU" sz="1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700A9-E431-2F2E-ADB7-FD1CCECE05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endParaRPr lang="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ECB3E-5A9C-185B-5FE2-2DD6C463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25" y="422157"/>
            <a:ext cx="1600493" cy="2074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B843B-1D04-8835-0E0D-1794324BF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769" y="438388"/>
            <a:ext cx="1688877" cy="2074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D7EF47-7BA8-38EC-7934-B5E9715B21E3}"/>
              </a:ext>
            </a:extLst>
          </p:cNvPr>
          <p:cNvSpPr txBox="1"/>
          <p:nvPr/>
        </p:nvSpPr>
        <p:spPr>
          <a:xfrm>
            <a:off x="5448581" y="2582762"/>
            <a:ext cx="19832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dirty="0"/>
              <a:t>Установка объёмного</a:t>
            </a:r>
            <a:br>
              <a:rPr lang="ru-RU" sz="1100" dirty="0"/>
            </a:br>
            <a:r>
              <a:rPr lang="ru-RU" sz="1100" dirty="0"/>
              <a:t>фотохимического действия</a:t>
            </a:r>
            <a:endParaRPr lang="en-RU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514A0-79E9-2504-BD08-F4A8DA52A720}"/>
              </a:ext>
            </a:extLst>
          </p:cNvPr>
          <p:cNvSpPr txBox="1"/>
          <p:nvPr/>
        </p:nvSpPr>
        <p:spPr>
          <a:xfrm>
            <a:off x="7350198" y="2581350"/>
            <a:ext cx="1653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dirty="0"/>
              <a:t>Лампа с системой</a:t>
            </a:r>
            <a:br>
              <a:rPr lang="ru-RU" sz="1100" dirty="0"/>
            </a:br>
            <a:r>
              <a:rPr lang="ru-RU" sz="1100" dirty="0"/>
              <a:t>излучающих оболочек</a:t>
            </a:r>
            <a:endParaRPr lang="en-RU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BAEDBC-E267-58B2-FBA1-B8FF9CEDBC61}"/>
                  </a:ext>
                </a:extLst>
              </p:cNvPr>
              <p:cNvSpPr txBox="1"/>
              <p:nvPr/>
            </p:nvSpPr>
            <p:spPr>
              <a:xfrm>
                <a:off x="140785" y="2928956"/>
                <a:ext cx="5325304" cy="414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Уравнение энергии: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𝑑𝑇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𝑑𝑖𝑣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RU" dirty="0"/>
                  <a:t>    (2.1)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BAEDBC-E267-58B2-FBA1-B8FF9CEDB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85" y="2928956"/>
                <a:ext cx="5325304" cy="414729"/>
              </a:xfrm>
              <a:prstGeom prst="rect">
                <a:avLst/>
              </a:prstGeom>
              <a:blipFill>
                <a:blip r:embed="rId5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01C246D-14D8-B047-C848-24B7432E854B}"/>
              </a:ext>
            </a:extLst>
          </p:cNvPr>
          <p:cNvSpPr txBox="1"/>
          <p:nvPr/>
        </p:nvSpPr>
        <p:spPr>
          <a:xfrm>
            <a:off x="151936" y="3452413"/>
            <a:ext cx="12378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Мат. модель</a:t>
            </a:r>
            <a:br>
              <a:rPr lang="ru-RU" dirty="0"/>
            </a:br>
            <a:r>
              <a:rPr lang="ru-RU" dirty="0"/>
              <a:t>переноса</a:t>
            </a:r>
            <a:br>
              <a:rPr lang="ru-RU" dirty="0"/>
            </a:br>
            <a:r>
              <a:rPr lang="ru-RU" dirty="0"/>
              <a:t>излучения:</a:t>
            </a: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6DC945-A978-586B-A46A-58652B801962}"/>
                  </a:ext>
                </a:extLst>
              </p:cNvPr>
              <p:cNvSpPr txBox="1"/>
              <p:nvPr/>
            </p:nvSpPr>
            <p:spPr>
              <a:xfrm>
                <a:off x="363179" y="3226381"/>
                <a:ext cx="4634752" cy="760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𝑑𝑖𝑣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6DC945-A978-586B-A46A-58652B80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79" y="3226381"/>
                <a:ext cx="4634752" cy="760336"/>
              </a:xfrm>
              <a:prstGeom prst="rect">
                <a:avLst/>
              </a:prstGeom>
              <a:blipFill>
                <a:blip r:embed="rId6"/>
                <a:stretch>
                  <a:fillRect t="-95082" b="-1524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1C1264-1342-D7E2-2FE3-B33F49B3F7A7}"/>
                  </a:ext>
                </a:extLst>
              </p:cNvPr>
              <p:cNvSpPr txBox="1"/>
              <p:nvPr/>
            </p:nvSpPr>
            <p:spPr>
              <a:xfrm>
                <a:off x="1225578" y="3628561"/>
                <a:ext cx="4566948" cy="570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0" lvl="0" indent="0">
                  <a:buSzPts val="1600"/>
                  <a:buNone/>
                </a:pPr>
                <a:br>
                  <a:rPr lang="en-US" sz="1400" b="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br>
                  <a:rPr lang="en-US" sz="1400" b="0" dirty="0">
                    <a:solidFill>
                      <a:schemeClr val="tx1"/>
                    </a:solidFill>
                  </a:rPr>
                </a:br>
                <a:endParaRPr lang="ru-RU" sz="1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1C1264-1342-D7E2-2FE3-B33F49B3F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578" y="3628561"/>
                <a:ext cx="4566948" cy="570990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DEB24-D3B6-FC0F-DDDE-57EF0AEBACB9}"/>
                  </a:ext>
                </a:extLst>
              </p:cNvPr>
              <p:cNvSpPr txBox="1"/>
              <p:nvPr/>
            </p:nvSpPr>
            <p:spPr>
              <a:xfrm>
                <a:off x="151936" y="4358751"/>
                <a:ext cx="3118482" cy="478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Закон Ома: </a:t>
                </a: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𝑟𝑑𝑟</m:t>
                            </m:r>
                          </m:e>
                        </m:nary>
                      </m:den>
                    </m:f>
                  </m:oMath>
                </a14:m>
                <a:endParaRPr lang="en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DEB24-D3B6-FC0F-DDDE-57EF0AEBA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36" y="4358751"/>
                <a:ext cx="3118482" cy="478977"/>
              </a:xfrm>
              <a:prstGeom prst="rect">
                <a:avLst/>
              </a:prstGeom>
              <a:blipFill>
                <a:blip r:embed="rId8"/>
                <a:stretch>
                  <a:fillRect l="-813" t="-15385" b="-8461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443C5A7-CF83-FCAB-42BF-83CAC343E85E}"/>
              </a:ext>
            </a:extLst>
          </p:cNvPr>
          <p:cNvSpPr txBox="1"/>
          <p:nvPr/>
        </p:nvSpPr>
        <p:spPr>
          <a:xfrm>
            <a:off x="4869290" y="366766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(2.2)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184E28-35C0-468C-CB68-67DCB1B54EA5}"/>
              </a:ext>
            </a:extLst>
          </p:cNvPr>
          <p:cNvSpPr txBox="1"/>
          <p:nvPr/>
        </p:nvSpPr>
        <p:spPr>
          <a:xfrm>
            <a:off x="4872731" y="4403278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(2.3)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B01860-873D-0F4C-ABCA-3B6481FEFCCE}"/>
                  </a:ext>
                </a:extLst>
              </p:cNvPr>
              <p:cNvSpPr txBox="1"/>
              <p:nvPr/>
            </p:nvSpPr>
            <p:spPr>
              <a:xfrm>
                <a:off x="5361039" y="3014699"/>
                <a:ext cx="3823460" cy="1979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RU" sz="1200" dirty="0"/>
                  <a:t> — </a:t>
                </a:r>
                <a:r>
                  <a:rPr lang="ru-RU" sz="1200" dirty="0"/>
                  <a:t>температурное поле в разряде</a:t>
                </a:r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RU" sz="1200" dirty="0"/>
                  <a:t> — </a:t>
                </a:r>
                <a:r>
                  <a:rPr lang="ru-RU" sz="1200" dirty="0" err="1"/>
                  <a:t>коэф</a:t>
                </a:r>
                <a:r>
                  <a:rPr lang="ru-RU" sz="1200" dirty="0"/>
                  <a:t>-ты электропроводности, теплопроводности и спектральный </a:t>
                </a:r>
                <a:r>
                  <a:rPr lang="ru-RU" sz="1200" dirty="0" err="1"/>
                  <a:t>коэф</a:t>
                </a:r>
                <a:r>
                  <a:rPr lang="ru-RU" sz="1200" dirty="0"/>
                  <a:t>. поглощения плазмы,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RU" sz="1200" dirty="0"/>
                  <a:t> — </a:t>
                </a:r>
                <a:r>
                  <a:rPr lang="ru-RU" sz="1200" dirty="0"/>
                  <a:t>текущий и внутренний радиус разрядной трубки,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RU" sz="1200" dirty="0"/>
                  <a:t> — </a:t>
                </a:r>
                <a:r>
                  <a:rPr lang="ru-RU" sz="1200" dirty="0"/>
                  <a:t>спектральный и интегральный потоки излучения, функция Планка, объёмная плотность излучения, объёмная мощность поглощённого излучения,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RU" sz="1200" dirty="0"/>
                  <a:t> — </a:t>
                </a:r>
                <a:r>
                  <a:rPr lang="ru-RU" sz="1200" dirty="0"/>
                  <a:t>эл. ток и напряжённость эл. поля,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RU" sz="1200" dirty="0"/>
                  <a:t> — </a:t>
                </a:r>
                <a:r>
                  <a:rPr lang="ru-RU" sz="1200" dirty="0"/>
                  <a:t>скорость света в вакууме</a:t>
                </a:r>
                <a:endParaRPr lang="en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B01860-873D-0F4C-ABCA-3B6481FEF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39" y="3014699"/>
                <a:ext cx="3823460" cy="1979966"/>
              </a:xfrm>
              <a:prstGeom prst="rect">
                <a:avLst/>
              </a:prstGeom>
              <a:blipFill>
                <a:blip r:embed="rId9"/>
                <a:stretch>
                  <a:fillRect r="-330" b="-127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202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Публикации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ru-RU" sz="1800" i="1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Градов В. М.</a:t>
            </a:r>
            <a:r>
              <a:rPr lang="ru-RU" sz="1800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, </a:t>
            </a:r>
            <a:r>
              <a:rPr lang="ru-RU" sz="1800" i="1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Керимов А. Ш. </a:t>
            </a:r>
            <a:r>
              <a:rPr lang="ru-RU" sz="1800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Моделирование состояния селективно излучающе</a:t>
            </a:r>
            <a:r>
              <a:rPr lang="ru-RU" dirty="0">
                <a:solidFill>
                  <a:schemeClr val="tx1"/>
                </a:solidFill>
                <a:latin typeface="PTSerif" panose="020A0603040505020204" pitchFamily="18" charset="77"/>
              </a:rPr>
              <a:t>й </a:t>
            </a:r>
            <a:r>
              <a:rPr lang="ru-RU" sz="1800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плазмы в составе оптических систем // Сборник материалов </a:t>
            </a:r>
            <a:r>
              <a:rPr lang="en-GB" sz="1800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XV </a:t>
            </a:r>
            <a:r>
              <a:rPr lang="ru-RU" sz="1800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международной конференции по прикладной математике и механике в аэрокосмической области. — 2024. </a:t>
            </a:r>
          </a:p>
          <a:p>
            <a:pPr>
              <a:buFont typeface="Arial"/>
              <a:buAutoNum type="arabicPeriod"/>
            </a:pPr>
            <a:r>
              <a:rPr lang="ru-RU" sz="1800" i="1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Керимов А. Ш.</a:t>
            </a:r>
            <a:r>
              <a:rPr lang="ru-RU" sz="1800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, </a:t>
            </a:r>
            <a:r>
              <a:rPr lang="ru-RU" sz="1800" i="1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Нгуен Д. Б. </a:t>
            </a:r>
            <a:r>
              <a:rPr lang="ru-RU" sz="1800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Исследование влияния возврата излучения на свойства разрядной сильно излучающей плазмы // Научно-техническ</a:t>
            </a:r>
            <a:r>
              <a:rPr lang="ru-RU" dirty="0">
                <a:solidFill>
                  <a:schemeClr val="tx1"/>
                </a:solidFill>
                <a:latin typeface="PTSerif" panose="020A0603040505020204" pitchFamily="18" charset="77"/>
              </a:rPr>
              <a:t>ий </a:t>
            </a:r>
            <a:r>
              <a:rPr lang="ru-RU" sz="1800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вестник Поволжья. — 2024. — </a:t>
            </a:r>
            <a:r>
              <a:rPr lang="ru-RU" dirty="0">
                <a:solidFill>
                  <a:schemeClr val="tx1"/>
                </a:solidFill>
                <a:latin typeface="PTSerif" panose="020A0603040505020204" pitchFamily="18" charset="77"/>
              </a:rPr>
              <a:t>№</a:t>
            </a:r>
            <a:r>
              <a:rPr lang="en-GB" sz="1800" dirty="0">
                <a:solidFill>
                  <a:schemeClr val="tx1"/>
                </a:solidFill>
                <a:effectLst/>
                <a:latin typeface="PTSerif" panose="020A0603040505020204" pitchFamily="18" charset="77"/>
              </a:rPr>
              <a:t> 6. </a:t>
            </a:r>
          </a:p>
          <a:p>
            <a:pPr marL="114300" indent="0">
              <a:buNone/>
            </a:pPr>
            <a:endParaRPr lang="ru-RU" sz="1800" dirty="0">
              <a:solidFill>
                <a:schemeClr val="tx1"/>
              </a:solidFill>
              <a:effectLst/>
              <a:latin typeface="PTSerif" panose="020A0603040505020204" pitchFamily="18" charset="77"/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90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321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Актуальность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612835"/>
            <a:ext cx="53192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</a:rPr>
              <a:t>В ведущих научных организациях нашей страны и за рубежом («</a:t>
            </a:r>
            <a:r>
              <a:rPr lang="ru-RU" sz="1200" dirty="0" err="1">
                <a:solidFill>
                  <a:schemeClr val="tx1"/>
                </a:solidFill>
              </a:rPr>
              <a:t>Ливерморская</a:t>
            </a:r>
            <a:r>
              <a:rPr lang="ru-RU" sz="1200" dirty="0">
                <a:solidFill>
                  <a:schemeClr val="tx1"/>
                </a:solidFill>
              </a:rPr>
              <a:t> национальная лаборатория им. Э. Лоуренса» и др.) разработаны и успешно эксплуатируются пакеты программ, позволяющие получать нужные характеристики обсуждаемых систем, в которых в основном применяется </a:t>
            </a:r>
            <a:r>
              <a:rPr lang="ru-RU" sz="1200" b="1" dirty="0">
                <a:solidFill>
                  <a:schemeClr val="tx1"/>
                </a:solidFill>
              </a:rPr>
              <a:t>модель изотермической однородной</a:t>
            </a:r>
            <a:r>
              <a:rPr lang="ru-RU" sz="1200" dirty="0">
                <a:solidFill>
                  <a:schemeClr val="tx1"/>
                </a:solidFill>
              </a:rPr>
              <a:t> среды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</a:rPr>
              <a:t>Проблематика повышения эффективности излучения широкополосных источников света в узких интервалах спектра за счёт нанесения на оболочку интерференционных покрытий остро ставит вопрос о более детальном моделировании процессов излучения и прохождения квантов через плазменные слои, имеющие </a:t>
            </a:r>
            <a:r>
              <a:rPr lang="ru-RU" sz="1200" b="1" dirty="0">
                <a:solidFill>
                  <a:schemeClr val="tx1"/>
                </a:solidFill>
              </a:rPr>
              <a:t>сильно неоднородные</a:t>
            </a:r>
            <a:r>
              <a:rPr lang="ru-RU" sz="1200" dirty="0">
                <a:solidFill>
                  <a:schemeClr val="tx1"/>
                </a:solidFill>
              </a:rPr>
              <a:t> по пространству разряда </a:t>
            </a:r>
            <a:r>
              <a:rPr lang="ru-RU" sz="1200" b="1" dirty="0">
                <a:solidFill>
                  <a:schemeClr val="tx1"/>
                </a:solidFill>
              </a:rPr>
              <a:t>температурные поля и оптические характеристики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</a:rPr>
              <a:t>Современное состояние вычислительной техники позволяет построить более реалистичные методы распространения селективного излучения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</a:rPr>
              <a:t>В условиях санкционного давления соответствующие ПМО недоступны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36378E-70D5-E307-262E-B664F4510478}"/>
                  </a:ext>
                </a:extLst>
              </p:cNvPr>
              <p:cNvSpPr txBox="1"/>
              <p:nvPr/>
            </p:nvSpPr>
            <p:spPr>
              <a:xfrm>
                <a:off x="5350598" y="4216168"/>
                <a:ext cx="3569829" cy="560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/>
                  <a:t>Радиальные температурные распределения в разряде </a:t>
                </a:r>
                <a:r>
                  <a:rPr lang="en-GB" sz="1000" dirty="0"/>
                  <a:t>Cs‑Hg‑Xe. </a:t>
                </a:r>
                <a14:m>
                  <m:oMath xmlns:m="http://schemas.openxmlformats.org/officeDocument/2006/math">
                    <m:r>
                      <a:rPr lang="en-GB" sz="1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000" i="1" dirty="0" smtClean="0">
                        <a:latin typeface="Cambria Math" panose="02040503050406030204" pitchFamily="18" charset="0"/>
                      </a:rPr>
                      <m:t>=0,1</m:t>
                    </m:r>
                  </m:oMath>
                </a14:m>
                <a:r>
                  <a:rPr lang="en-GB" sz="1000" dirty="0"/>
                  <a:t> </a:t>
                </a:r>
                <a:r>
                  <a:rPr lang="ru-RU" sz="1000" dirty="0"/>
                  <a:t>МПа. 1,3 — открытый разряд, 2,4 — разряд в составе системы, ток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000" i="1" dirty="0" smtClean="0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ru-RU" sz="1000" dirty="0"/>
                  <a:t> 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,4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ru-RU" sz="1000" dirty="0"/>
                  <a:t> А</a:t>
                </a:r>
                <a:r>
                  <a:rPr lang="en-US" sz="1000" dirty="0"/>
                  <a:t> [1]</a:t>
                </a:r>
                <a:endParaRPr lang="en-RU" sz="1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36378E-70D5-E307-262E-B664F4510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598" y="4216168"/>
                <a:ext cx="3569829" cy="560795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1B8C0D2-421D-230A-38CE-838F75FFD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618" y="2481047"/>
            <a:ext cx="3050227" cy="1797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A01F2D-B399-EB33-AA89-BEBD7E2EF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119" y="177378"/>
            <a:ext cx="3281651" cy="2090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61D9E7-0029-A5F3-8608-F9ACD5004C84}"/>
                  </a:ext>
                </a:extLst>
              </p:cNvPr>
              <p:cNvSpPr txBox="1"/>
              <p:nvPr/>
            </p:nvSpPr>
            <p:spPr>
              <a:xfrm>
                <a:off x="5862349" y="2165434"/>
                <a:ext cx="32816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dirty="0" err="1"/>
                  <a:t>Коэф</a:t>
                </a:r>
                <a:r>
                  <a:rPr lang="ru-RU" sz="1000" dirty="0"/>
                  <a:t>. </a:t>
                </a:r>
                <a:r>
                  <a:rPr lang="ru-RU" sz="1000" dirty="0" err="1"/>
                  <a:t>оптич</a:t>
                </a:r>
                <a:r>
                  <a:rPr lang="ru-RU" sz="1000" dirty="0"/>
                  <a:t>. </a:t>
                </a:r>
                <a:r>
                  <a:rPr lang="ru-RU" sz="1000" dirty="0" err="1"/>
                  <a:t>поглощ</a:t>
                </a:r>
                <a:r>
                  <a:rPr lang="ru-RU" sz="1000" dirty="0"/>
                  <a:t>. плазмы </a:t>
                </a:r>
                <a:r>
                  <a:rPr lang="en-US" sz="1000" dirty="0"/>
                  <a:t>Cs-Hg-Xe,</a:t>
                </a:r>
              </a:p>
              <a:p>
                <a:pPr algn="ctr"/>
                <a:r>
                  <a:rPr lang="ru-RU" sz="1000" dirty="0"/>
                  <a:t>давление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1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0,1</m:t>
                    </m:r>
                  </m:oMath>
                </a14:m>
                <a:r>
                  <a:rPr lang="en-US" sz="1000" dirty="0"/>
                  <a:t> </a:t>
                </a:r>
                <a:r>
                  <a:rPr lang="ru-RU" sz="1000" dirty="0"/>
                  <a:t>МПа, темп.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=3500</m:t>
                    </m:r>
                  </m:oMath>
                </a14:m>
                <a:r>
                  <a:rPr lang="en-US" sz="1000" dirty="0"/>
                  <a:t> </a:t>
                </a:r>
                <a:r>
                  <a:rPr lang="ru-RU" sz="1000" dirty="0"/>
                  <a:t>К </a:t>
                </a:r>
                <a:r>
                  <a:rPr lang="en-US" sz="1000" dirty="0"/>
                  <a:t>[1]</a:t>
                </a:r>
                <a:endParaRPr lang="en-RU" sz="1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61D9E7-0029-A5F3-8608-F9ACD5004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349" y="2165434"/>
                <a:ext cx="3281651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Цель и задачи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" sz="1600" b="1" dirty="0">
                <a:solidFill>
                  <a:schemeClr val="tx1"/>
                </a:solidFill>
              </a:rPr>
              <a:t>Цель</a:t>
            </a:r>
            <a:r>
              <a:rPr lang="ru" sz="1600" dirty="0">
                <a:solidFill>
                  <a:schemeClr val="tx1"/>
                </a:solidFill>
              </a:rPr>
              <a:t> — </a:t>
            </a:r>
            <a:r>
              <a:rPr lang="ru-RU" sz="1600" dirty="0">
                <a:solidFill>
                  <a:schemeClr val="tx1"/>
                </a:solidFill>
              </a:rPr>
              <a:t>создание дискретно-лучевого метода и программно-алгоритмического комплекса с параллельной архитектурой для моделирования распространения радиации сложного дискретно-непрерывного состава в оптических системах с неоднородными поглощающими и излучающими средами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tx1"/>
                </a:solidFill>
              </a:rPr>
              <a:t>Задачи: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" sz="1600" dirty="0">
                <a:solidFill>
                  <a:schemeClr val="tx1"/>
                </a:solidFill>
              </a:rPr>
              <a:t>Провести анализ существующих методов моделирования осветительных систем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600" dirty="0">
                <a:solidFill>
                  <a:schemeClr val="tx1"/>
                </a:solidFill>
              </a:rPr>
              <a:t>Разработать дискретно-лучевой метод </a:t>
            </a:r>
            <a:r>
              <a:rPr lang="ru-RU" sz="1600" dirty="0">
                <a:solidFill>
                  <a:schemeClr val="tx1"/>
                </a:solidFill>
              </a:rPr>
              <a:t>моделирования световых полей в неоднородных средах на основе параллельных вычислений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600" dirty="0">
                <a:solidFill>
                  <a:schemeClr val="tx1"/>
                </a:solidFill>
              </a:rPr>
              <a:t>Программно реализовать разработанный метод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600" dirty="0">
                <a:solidFill>
                  <a:schemeClr val="tx1"/>
                </a:solidFill>
              </a:rPr>
              <a:t>Провести исследования метода и модели, численные эксперименты в предметной области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" name="Google Shape;77;p16"/>
          <p:cNvGraphicFramePr/>
          <p:nvPr>
            <p:extLst>
              <p:ext uri="{D42A27DB-BD31-4B8C-83A1-F6EECF244321}">
                <p14:modId xmlns:p14="http://schemas.microsoft.com/office/powerpoint/2010/main" val="971955638"/>
              </p:ext>
            </p:extLst>
          </p:nvPr>
        </p:nvGraphicFramePr>
        <p:xfrm>
          <a:off x="311700" y="659383"/>
          <a:ext cx="8434368" cy="4165097"/>
        </p:xfrm>
        <a:graphic>
          <a:graphicData uri="http://schemas.openxmlformats.org/drawingml/2006/table">
            <a:tbl>
              <a:tblPr>
                <a:noFill/>
                <a:tableStyleId>{9DACFA4D-F1F9-4DDB-AC26-3042C5586BA2}</a:tableStyleId>
              </a:tblPr>
              <a:tblGrid>
                <a:gridCol w="324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9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7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384827489"/>
                    </a:ext>
                  </a:extLst>
                </a:gridCol>
                <a:gridCol w="1008185">
                  <a:extLst>
                    <a:ext uri="{9D8B030D-6E8A-4147-A177-3AD203B41FA5}">
                      <a16:colId xmlns:a16="http://schemas.microsoft.com/office/drawing/2014/main" val="1533088548"/>
                    </a:ext>
                  </a:extLst>
                </a:gridCol>
                <a:gridCol w="868160">
                  <a:extLst>
                    <a:ext uri="{9D8B030D-6E8A-4147-A177-3AD203B41FA5}">
                      <a16:colId xmlns:a16="http://schemas.microsoft.com/office/drawing/2014/main" val="1961389127"/>
                    </a:ext>
                  </a:extLst>
                </a:gridCol>
              </a:tblGrid>
              <a:tr h="6614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 dirty="0"/>
                        <a:t>Критерий </a:t>
                      </a:r>
                      <a:r>
                        <a:rPr lang="en-US" sz="1000" b="1" dirty="0"/>
                        <a:t>\ </a:t>
                      </a:r>
                      <a:r>
                        <a:rPr lang="ru-RU" sz="1000" b="1" dirty="0"/>
                        <a:t>Метод</a:t>
                      </a:r>
                      <a:endParaRPr sz="1000" b="1" dirty="0"/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0" dirty="0"/>
                        <a:t>Зональный</a:t>
                      </a:r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0" dirty="0"/>
                        <a:t>Обобщённых угловых коэффициентов</a:t>
                      </a:r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0" dirty="0"/>
                        <a:t>Дискретных ординат</a:t>
                      </a:r>
                      <a:endParaRPr sz="1000" b="0" dirty="0"/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0" dirty="0"/>
                        <a:t>Диффузно-лучевой</a:t>
                      </a:r>
                      <a:endParaRPr sz="1000" b="0" dirty="0"/>
                    </a:p>
                  </a:txBody>
                  <a:tcPr marL="90000" marR="91425" marT="91425" marB="91425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0" dirty="0"/>
                        <a:t>Метод настоящей работы</a:t>
                      </a:r>
                      <a:endParaRPr sz="1000" b="0" dirty="0"/>
                    </a:p>
                  </a:txBody>
                  <a:tcPr marL="90000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dirty="0"/>
                        <a:t>Учёт излучения плазмы источника из объёма</a:t>
                      </a:r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dirty="0"/>
                        <a:t>Учёт неоднородного распределения параметров плазмы по объёму</a:t>
                      </a:r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dirty="0"/>
                        <a:t>Нахождение распределения поглощённой мощности по объёму плазмы</a:t>
                      </a:r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72720"/>
                  </a:ext>
                </a:extLst>
              </a:tr>
              <a:tr h="39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dirty="0"/>
                        <a:t>Использование параллельных алгоритмов</a:t>
                      </a:r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292977"/>
                  </a:ext>
                </a:extLst>
              </a:tr>
              <a:tr h="39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dirty="0"/>
                        <a:t>Возможность применения метода для построения замкнутых систем моделирования</a:t>
                      </a:r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77106"/>
                  </a:ext>
                </a:extLst>
              </a:tr>
              <a:tr h="39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dirty="0"/>
                        <a:t>Универсальность подходов для расчёта систем с плазмой произвольной оптической плотности</a:t>
                      </a:r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336187"/>
                  </a:ext>
                </a:extLst>
              </a:tr>
              <a:tr h="39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dirty="0"/>
                        <a:t>Отсутствие вероятностного розыгрыша лучей</a:t>
                      </a:r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981319"/>
                  </a:ext>
                </a:extLst>
              </a:tr>
              <a:tr h="39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dirty="0"/>
                        <a:t>Доступность ПМО и ЭВМ</a:t>
                      </a:r>
                    </a:p>
                  </a:txBody>
                  <a:tcPr marL="90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Нет</a:t>
                      </a:r>
                      <a:endParaRPr sz="1000" dirty="0"/>
                    </a:p>
                  </a:txBody>
                  <a:tcPr marL="90000" marR="91425" marT="91425" marB="91425">
                    <a:solidFill>
                      <a:srgbClr val="EA9A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7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/>
                        <a:t>Да</a:t>
                      </a:r>
                      <a:endParaRPr sz="1000" dirty="0"/>
                    </a:p>
                  </a:txBody>
                  <a:tcPr marL="90000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0601"/>
                  </a:ext>
                </a:extLst>
              </a:tr>
            </a:tbl>
          </a:graphicData>
        </a:graphic>
      </p:graphicFrame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Методы моделирования осветительных систем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62FA9D-DC48-629D-76F9-D150F78F8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7" y="689136"/>
            <a:ext cx="5813611" cy="2934346"/>
          </a:xfrm>
          <a:prstGeom prst="rect">
            <a:avLst/>
          </a:prstGeom>
        </p:spPr>
      </p:pic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226208" y="-98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Постановка задачи и ограничения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059107" y="3071964"/>
            <a:ext cx="5084893" cy="2826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tx1"/>
                </a:solidFill>
              </a:rPr>
              <a:t>Ограничения:</a:t>
            </a:r>
            <a:endParaRPr sz="14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ru-RU" sz="1400" dirty="0">
                <a:solidFill>
                  <a:schemeClr val="tx1"/>
                </a:solidFill>
              </a:rPr>
              <a:t>Формы поверхностей — бесконечно протяжённые цилиндрические симметрии</a:t>
            </a:r>
            <a:endParaRPr lang="en-RU" sz="14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400" dirty="0">
                <a:solidFill>
                  <a:schemeClr val="tx1"/>
                </a:solidFill>
              </a:rPr>
              <a:t>Излучающие объекты – цилиндры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400" dirty="0">
                <a:solidFill>
                  <a:schemeClr val="tx1"/>
                </a:solidFill>
              </a:rPr>
              <a:t>Компактные габариты системы, в которых можно не учитывать запаздывания процессов из-за конечной скорости распространения света</a:t>
            </a:r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38907-EF0F-2F9C-4767-6BCC1240D100}"/>
              </a:ext>
            </a:extLst>
          </p:cNvPr>
          <p:cNvSpPr txBox="1"/>
          <p:nvPr/>
        </p:nvSpPr>
        <p:spPr>
          <a:xfrm>
            <a:off x="6211651" y="2789396"/>
            <a:ext cx="2720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Схема распространения излучения</a:t>
            </a:r>
            <a:endParaRPr lang="en-RU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8A28C9-B0A8-17D6-2E1C-D996752D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935" y="241976"/>
            <a:ext cx="2950223" cy="25880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218380-583F-FAB6-647A-789B782AE1F6}"/>
                  </a:ext>
                </a:extLst>
              </p14:cNvPr>
              <p14:cNvContentPartPr/>
              <p14:nvPr/>
            </p14:nvContentPartPr>
            <p14:xfrm>
              <a:off x="7576050" y="1680725"/>
              <a:ext cx="65880" cy="305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218380-583F-FAB6-647A-789B782AE1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7410" y="1672085"/>
                <a:ext cx="83520" cy="3232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F2D305E-A28D-8477-39F1-65E1CFA1C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80456" flipH="1">
            <a:off x="7687450" y="1397103"/>
            <a:ext cx="45719" cy="537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72AA04-8272-F02E-7D34-499A5F126B68}"/>
                  </a:ext>
                </a:extLst>
              </p14:cNvPr>
              <p14:cNvContentPartPr/>
              <p14:nvPr/>
            </p14:nvContentPartPr>
            <p14:xfrm>
              <a:off x="7642160" y="1604860"/>
              <a:ext cx="12960" cy="76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72AA04-8272-F02E-7D34-499A5F126B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33520" y="1595860"/>
                <a:ext cx="30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F83C739-310E-4D49-D8F3-0261DE9828FD}"/>
                  </a:ext>
                </a:extLst>
              </p14:cNvPr>
              <p14:cNvContentPartPr/>
              <p14:nvPr/>
            </p14:nvContentPartPr>
            <p14:xfrm>
              <a:off x="6749360" y="132370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F83C739-310E-4D49-D8F3-0261DE9828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40720" y="13150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88137DF-0BB5-C6F3-98EB-95F1B5924F60}"/>
                  </a:ext>
                </a:extLst>
              </p14:cNvPr>
              <p14:cNvContentPartPr/>
              <p14:nvPr/>
            </p14:nvContentPartPr>
            <p14:xfrm>
              <a:off x="7034840" y="12722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88137DF-0BB5-C6F3-98EB-95F1B5924F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6200" y="12635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DC55C88-A06C-E4BB-DC8F-BF7611D9D554}"/>
                  </a:ext>
                </a:extLst>
              </p14:cNvPr>
              <p14:cNvContentPartPr/>
              <p14:nvPr/>
            </p14:nvContentPartPr>
            <p14:xfrm>
              <a:off x="7327520" y="152818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DC55C88-A06C-E4BB-DC8F-BF7611D9D5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18520" y="15191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30094B3-CE32-A9BE-AF90-C0BD2873342E}"/>
                  </a:ext>
                </a:extLst>
              </p14:cNvPr>
              <p14:cNvContentPartPr/>
              <p14:nvPr/>
            </p14:nvContentPartPr>
            <p14:xfrm>
              <a:off x="6867440" y="164518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30094B3-CE32-A9BE-AF90-C0BD287334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8800" y="16365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54597A0-EF86-BD48-8A4F-454D416B0F44}"/>
                  </a:ext>
                </a:extLst>
              </p14:cNvPr>
              <p14:cNvContentPartPr/>
              <p14:nvPr/>
            </p14:nvContentPartPr>
            <p14:xfrm>
              <a:off x="7025120" y="148354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54597A0-EF86-BD48-8A4F-454D416B0F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16120" y="14745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7ED8EF-AA97-8922-4C1F-2F7C2353E636}"/>
                  </a:ext>
                </a:extLst>
              </p14:cNvPr>
              <p14:cNvContentPartPr/>
              <p14:nvPr/>
            </p14:nvContentPartPr>
            <p14:xfrm>
              <a:off x="7340120" y="1763620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7ED8EF-AA97-8922-4C1F-2F7C2353E6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1480" y="17549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DB3CB48-6EE3-CAE4-F89C-80E0751642BE}"/>
                  </a:ext>
                </a:extLst>
              </p14:cNvPr>
              <p14:cNvContentPartPr/>
              <p14:nvPr/>
            </p14:nvContentPartPr>
            <p14:xfrm>
              <a:off x="7074440" y="190906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DB3CB48-6EE3-CAE4-F89C-80E0751642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65800" y="1900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3105B8-D851-868A-E3A1-967BDA84DBB8}"/>
                  </a:ext>
                </a:extLst>
              </p14:cNvPr>
              <p14:cNvContentPartPr/>
              <p14:nvPr/>
            </p14:nvContentPartPr>
            <p14:xfrm>
              <a:off x="7081640" y="169738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3105B8-D851-868A-E3A1-967BDA84DB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2640" y="16883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64511E8-08A8-9AC2-F0FC-1062EC1FCE54}"/>
                  </a:ext>
                </a:extLst>
              </p14:cNvPr>
              <p14:cNvContentPartPr/>
              <p14:nvPr/>
            </p14:nvContentPartPr>
            <p14:xfrm>
              <a:off x="6706160" y="191554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64511E8-08A8-9AC2-F0FC-1062EC1FCE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7160" y="19065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95E8A58-9DA1-DA3F-45DF-7F95B7D8598A}"/>
                  </a:ext>
                </a:extLst>
              </p14:cNvPr>
              <p14:cNvContentPartPr/>
              <p14:nvPr/>
            </p14:nvContentPartPr>
            <p14:xfrm>
              <a:off x="6553160" y="1579300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95E8A58-9DA1-DA3F-45DF-7F95B7D859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44160" y="15706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B9852BA-9E75-87D9-82C5-3F00E41998B8}"/>
                  </a:ext>
                </a:extLst>
              </p14:cNvPr>
              <p14:cNvContentPartPr/>
              <p14:nvPr/>
            </p14:nvContentPartPr>
            <p14:xfrm>
              <a:off x="6684200" y="1579300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B9852BA-9E75-87D9-82C5-3F00E41998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75560" y="15706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F8B3C6E-112F-3C60-74A8-41A87746B736}"/>
                  </a:ext>
                </a:extLst>
              </p14:cNvPr>
              <p14:cNvContentPartPr/>
              <p14:nvPr/>
            </p14:nvContentPartPr>
            <p14:xfrm>
              <a:off x="6583400" y="1781980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F8B3C6E-112F-3C60-74A8-41A87746B7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74400" y="17733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008A80B-6800-E288-51A1-A70C49FC612E}"/>
                  </a:ext>
                </a:extLst>
              </p14:cNvPr>
              <p14:cNvContentPartPr/>
              <p14:nvPr/>
            </p14:nvContentPartPr>
            <p14:xfrm>
              <a:off x="6884720" y="1798180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008A80B-6800-E288-51A1-A70C49FC61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76080" y="17891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5349832-E96B-B99B-B1FA-D480AFD950C5}"/>
                  </a:ext>
                </a:extLst>
              </p14:cNvPr>
              <p14:cNvContentPartPr/>
              <p14:nvPr/>
            </p14:nvContentPartPr>
            <p14:xfrm>
              <a:off x="6729560" y="2102380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5349832-E96B-B99B-B1FA-D480AFD950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20920" y="20933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31D5589-5E47-4E21-A6EF-76B73BF03C32}"/>
                  </a:ext>
                </a:extLst>
              </p14:cNvPr>
              <p14:cNvContentPartPr/>
              <p14:nvPr/>
            </p14:nvContentPartPr>
            <p14:xfrm>
              <a:off x="6530480" y="202030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31D5589-5E47-4E21-A6EF-76B73BF03C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21480" y="20116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410635A-9A58-B03D-6A66-74A57A03F196}"/>
                  </a:ext>
                </a:extLst>
              </p14:cNvPr>
              <p14:cNvContentPartPr/>
              <p14:nvPr/>
            </p14:nvContentPartPr>
            <p14:xfrm>
              <a:off x="7479440" y="1500460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410635A-9A58-B03D-6A66-74A57A03F1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440" y="14918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C5AD01D-ECF2-A26D-3CDE-828EF241919A}"/>
                  </a:ext>
                </a:extLst>
              </p14:cNvPr>
              <p14:cNvContentPartPr/>
              <p14:nvPr/>
            </p14:nvContentPartPr>
            <p14:xfrm>
              <a:off x="7266680" y="1284100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C5AD01D-ECF2-A26D-3CDE-828EF24191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58040" y="12751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CE44BD6-2ADC-A6F1-6D98-7407BF37048F}"/>
                  </a:ext>
                </a:extLst>
              </p14:cNvPr>
              <p14:cNvContentPartPr/>
              <p14:nvPr/>
            </p14:nvContentPartPr>
            <p14:xfrm>
              <a:off x="7436960" y="1356100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CE44BD6-2ADC-A6F1-6D98-7407BF3704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28320" y="13474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3A54F1F-30FC-7A84-B89A-B1CB1BD30061}"/>
                  </a:ext>
                </a:extLst>
              </p14:cNvPr>
              <p14:cNvContentPartPr/>
              <p14:nvPr/>
            </p14:nvContentPartPr>
            <p14:xfrm>
              <a:off x="6840800" y="144466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3A54F1F-30FC-7A84-B89A-B1CB1BD300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32160" y="14356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F6548DD-D180-7033-31D6-558666041AF8}"/>
                  </a:ext>
                </a:extLst>
              </p14:cNvPr>
              <p14:cNvContentPartPr/>
              <p14:nvPr/>
            </p14:nvContentPartPr>
            <p14:xfrm>
              <a:off x="7519040" y="172402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F6548DD-D180-7033-31D6-558666041A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0040" y="17153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D0B05C3-7527-1805-3257-56E93BA148AA}"/>
                  </a:ext>
                </a:extLst>
              </p14:cNvPr>
              <p14:cNvContentPartPr/>
              <p14:nvPr/>
            </p14:nvContentPartPr>
            <p14:xfrm>
              <a:off x="7334360" y="202102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D0B05C3-7527-1805-3257-56E93BA148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5360" y="20120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2085D7B-8D3E-7E29-208B-C7043A0434D2}"/>
                  </a:ext>
                </a:extLst>
              </p14:cNvPr>
              <p14:cNvContentPartPr/>
              <p14:nvPr/>
            </p14:nvContentPartPr>
            <p14:xfrm>
              <a:off x="7571960" y="203038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2085D7B-8D3E-7E29-208B-C7043A0434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62960" y="20213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C4012B7-3800-884E-4207-F03C7CB6A3A7}"/>
                  </a:ext>
                </a:extLst>
              </p14:cNvPr>
              <p14:cNvContentPartPr/>
              <p14:nvPr/>
            </p14:nvContentPartPr>
            <p14:xfrm>
              <a:off x="7059320" y="213946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C4012B7-3800-884E-4207-F03C7CB6A3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50680" y="21304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CFBA8F2-F967-6B5F-0333-DD975397A51A}"/>
                  </a:ext>
                </a:extLst>
              </p14:cNvPr>
              <p14:cNvContentPartPr/>
              <p14:nvPr/>
            </p14:nvContentPartPr>
            <p14:xfrm>
              <a:off x="6888320" y="2031820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CFBA8F2-F967-6B5F-0333-DD975397A5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79320" y="20228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2AADCEC-5BF6-805B-C61D-30F7C3584AAB}"/>
                  </a:ext>
                </a:extLst>
              </p14:cNvPr>
              <p14:cNvContentPartPr/>
              <p14:nvPr/>
            </p14:nvContentPartPr>
            <p14:xfrm>
              <a:off x="7276040" y="230038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2AADCEC-5BF6-805B-C61D-30F7C3584A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7400" y="22917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635D5BC-6188-827C-F90C-B983CD7EC608}"/>
                  </a:ext>
                </a:extLst>
              </p14:cNvPr>
              <p14:cNvContentPartPr/>
              <p14:nvPr/>
            </p14:nvContentPartPr>
            <p14:xfrm>
              <a:off x="7486280" y="215350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635D5BC-6188-827C-F90C-B983CD7EC6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7640" y="21448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A31EF72-45D9-4928-560B-E5125FA059B5}"/>
                  </a:ext>
                </a:extLst>
              </p14:cNvPr>
              <p14:cNvContentPartPr/>
              <p14:nvPr/>
            </p14:nvContentPartPr>
            <p14:xfrm>
              <a:off x="7022240" y="241810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A31EF72-45D9-4928-560B-E5125FA059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13240" y="24094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A77F080-E5A6-FA59-4778-63068195EF8E}"/>
                  </a:ext>
                </a:extLst>
              </p14:cNvPr>
              <p14:cNvContentPartPr/>
              <p14:nvPr/>
            </p14:nvContentPartPr>
            <p14:xfrm>
              <a:off x="6908480" y="220966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A77F080-E5A6-FA59-4778-63068195EF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99840" y="22010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106E60D-651E-00E7-C5C8-7BEB7F2C1366}"/>
                  </a:ext>
                </a:extLst>
              </p14:cNvPr>
              <p14:cNvContentPartPr/>
              <p14:nvPr/>
            </p14:nvContentPartPr>
            <p14:xfrm>
              <a:off x="6683120" y="232054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106E60D-651E-00E7-C5C8-7BEB7F2C13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74120" y="23119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C106B96-4712-FA41-BDF0-140D5CD75447}"/>
                  </a:ext>
                </a:extLst>
              </p14:cNvPr>
              <p14:cNvContentPartPr/>
              <p14:nvPr/>
            </p14:nvContentPartPr>
            <p14:xfrm>
              <a:off x="6418520" y="182410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C106B96-4712-FA41-BDF0-140D5CD754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09520" y="18154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967BE6E-0A3A-6039-2BE5-B238D576FA8C}"/>
                  </a:ext>
                </a:extLst>
              </p14:cNvPr>
              <p14:cNvContentPartPr/>
              <p14:nvPr/>
            </p14:nvContentPartPr>
            <p14:xfrm>
              <a:off x="6552440" y="1376620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967BE6E-0A3A-6039-2BE5-B238D576FA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43800" y="13679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BC11ADE-3511-AA4D-D2BE-070148CF33E0}"/>
                  </a:ext>
                </a:extLst>
              </p14:cNvPr>
              <p14:cNvContentPartPr/>
              <p14:nvPr/>
            </p14:nvContentPartPr>
            <p14:xfrm>
              <a:off x="7192160" y="161134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BC11ADE-3511-AA4D-D2BE-070148CF33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3160" y="16023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44368C3-9AD1-284E-ADDF-ADFC0423D658}"/>
                  </a:ext>
                </a:extLst>
              </p14:cNvPr>
              <p14:cNvContentPartPr/>
              <p14:nvPr/>
            </p14:nvContentPartPr>
            <p14:xfrm>
              <a:off x="7228520" y="1898980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44368C3-9AD1-284E-ADDF-ADFC0423D6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19880" y="18899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025ACFB-D8E3-D43F-3AA5-45B6A40A94FE}"/>
                  </a:ext>
                </a:extLst>
              </p14:cNvPr>
              <p14:cNvContentPartPr/>
              <p14:nvPr/>
            </p14:nvContentPartPr>
            <p14:xfrm>
              <a:off x="6866000" y="1229740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025ACFB-D8E3-D43F-3AA5-45B6A40A94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7360" y="12207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326FB01-68FB-81FE-B991-AC1C68542599}"/>
                  </a:ext>
                </a:extLst>
              </p14:cNvPr>
              <p14:cNvContentPartPr/>
              <p14:nvPr/>
            </p14:nvContentPartPr>
            <p14:xfrm>
              <a:off x="7193600" y="1421980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326FB01-68FB-81FE-B991-AC1C685425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4600" y="14129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03CCC97-0B4E-1498-BD7A-E201FFE1BABC}"/>
                  </a:ext>
                </a:extLst>
              </p14:cNvPr>
              <p14:cNvContentPartPr/>
              <p14:nvPr/>
            </p14:nvContentPartPr>
            <p14:xfrm>
              <a:off x="7461080" y="192526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03CCC97-0B4E-1498-BD7A-E201FFE1BA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52440" y="19166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43F7114-609E-ECE1-FEE2-7A3E21CBE1D8}"/>
                  </a:ext>
                </a:extLst>
              </p14:cNvPr>
              <p14:cNvContentPartPr/>
              <p14:nvPr/>
            </p14:nvContentPartPr>
            <p14:xfrm>
              <a:off x="7240040" y="2166820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43F7114-609E-ECE1-FEE2-7A3E21CBE1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31400" y="21581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5526E9F-8100-433F-CDE1-49FD93B9FD20}"/>
                  </a:ext>
                </a:extLst>
              </p14:cNvPr>
              <p14:cNvContentPartPr/>
              <p14:nvPr/>
            </p14:nvContentPartPr>
            <p14:xfrm>
              <a:off x="7069040" y="2294980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5526E9F-8100-433F-CDE1-49FD93B9FD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60400" y="22859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BFFD109-567F-BC88-FE90-7876C3E394F2}"/>
                  </a:ext>
                </a:extLst>
              </p14:cNvPr>
              <p14:cNvContentPartPr/>
              <p14:nvPr/>
            </p14:nvContentPartPr>
            <p14:xfrm>
              <a:off x="6851600" y="2370580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BFFD109-567F-BC88-FE90-7876C3E394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42960" y="23619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2F7B6AA-A1A8-0E2A-3EE8-3A68074696E9}"/>
                  </a:ext>
                </a:extLst>
              </p14:cNvPr>
              <p14:cNvContentPartPr/>
              <p14:nvPr/>
            </p14:nvContentPartPr>
            <p14:xfrm>
              <a:off x="6528680" y="2152780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2F7B6AA-A1A8-0E2A-3EE8-3A68074696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20040" y="21437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2CD6653-21B2-C0AF-39E5-DADAB7037FCA}"/>
                  </a:ext>
                </a:extLst>
              </p14:cNvPr>
              <p14:cNvContentPartPr/>
              <p14:nvPr/>
            </p14:nvContentPartPr>
            <p14:xfrm>
              <a:off x="6718760" y="1750660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2CD6653-21B2-C0AF-39E5-DADAB7037F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0120" y="17420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AF6338B-589D-80A1-112C-7EDA1910AC3A}"/>
                  </a:ext>
                </a:extLst>
              </p14:cNvPr>
              <p14:cNvContentPartPr/>
              <p14:nvPr/>
            </p14:nvContentPartPr>
            <p14:xfrm>
              <a:off x="7402040" y="1639060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AF6338B-589D-80A1-112C-7EDA1910AC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93400" y="1630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A44AEAD-097B-9EEE-2024-733B6935E613}"/>
                  </a:ext>
                </a:extLst>
              </p14:cNvPr>
              <p14:cNvContentPartPr/>
              <p14:nvPr/>
            </p14:nvContentPartPr>
            <p14:xfrm>
              <a:off x="7642520" y="1472740"/>
              <a:ext cx="26640" cy="131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A44AEAD-097B-9EEE-2024-733B6935E61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33880" y="1464100"/>
                <a:ext cx="44280" cy="14904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D2EE0C7C-A22A-6F0E-1EA1-A34D3459825B}"/>
              </a:ext>
            </a:extLst>
          </p:cNvPr>
          <p:cNvSpPr/>
          <p:nvPr/>
        </p:nvSpPr>
        <p:spPr>
          <a:xfrm>
            <a:off x="6316528" y="1039188"/>
            <a:ext cx="1485584" cy="1485584"/>
          </a:xfrm>
          <a:prstGeom prst="ellipse">
            <a:avLst/>
          </a:prstGeom>
          <a:solidFill>
            <a:schemeClr val="bg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B83F745-7326-A516-D066-359752432230}"/>
              </a:ext>
            </a:extLst>
          </p:cNvPr>
          <p:cNvSpPr/>
          <p:nvPr/>
        </p:nvSpPr>
        <p:spPr>
          <a:xfrm>
            <a:off x="6107440" y="830100"/>
            <a:ext cx="1903759" cy="1903759"/>
          </a:xfrm>
          <a:prstGeom prst="ellipse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433B08-BA5D-4E3C-C161-4FA60914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477" y="2453952"/>
            <a:ext cx="4908409" cy="2514802"/>
          </a:xfrm>
          <a:prstGeom prst="rect">
            <a:avLst/>
          </a:prstGeom>
        </p:spPr>
      </p:pic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226208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Метод моделирования светового излучения</a:t>
            </a:r>
            <a:endParaRPr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CD40C-EBE5-F4C8-6E31-9AD1A8D78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39" y="540325"/>
            <a:ext cx="4707531" cy="22330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1480-595A-318E-9855-D596AF7E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7131"/>
            <a:ext cx="8520600" cy="572700"/>
          </a:xfrm>
        </p:spPr>
        <p:txBody>
          <a:bodyPr/>
          <a:lstStyle/>
          <a:p>
            <a:r>
              <a:rPr lang="ru-RU" dirty="0"/>
              <a:t>Инициализация системы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6F971-C3C2-E512-FC5E-B38CA481B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85037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ru-RU" sz="1200" dirty="0">
                <a:solidFill>
                  <a:schemeClr val="tx1"/>
                </a:solidFill>
              </a:rPr>
              <a:t>Алгоритм генерации </a:t>
            </a:r>
            <a:r>
              <a:rPr lang="ru-RU" sz="1200" dirty="0" err="1">
                <a:solidFill>
                  <a:schemeClr val="tx1"/>
                </a:solidFill>
              </a:rPr>
              <a:t>квазиоднородных</a:t>
            </a:r>
            <a:r>
              <a:rPr lang="ru-RU" sz="1200" dirty="0">
                <a:solidFill>
                  <a:schemeClr val="tx1"/>
                </a:solidFill>
              </a:rPr>
              <a:t> областей в цилиндре:</a:t>
            </a:r>
            <a:endParaRPr lang="en-RU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50878-97F5-B9E7-51F7-22169B7859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3DC62-3D02-3F0E-864C-7DB6872E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0" y="1060564"/>
            <a:ext cx="4577541" cy="3602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9D0C36-E004-CEEF-ABD1-84ACFC891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679" y="293481"/>
            <a:ext cx="2897983" cy="286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67F96F-301F-D8A4-E385-B3BE74F5BAA0}"/>
                  </a:ext>
                </a:extLst>
              </p:cNvPr>
              <p:cNvSpPr txBox="1"/>
              <p:nvPr/>
            </p:nvSpPr>
            <p:spPr>
              <a:xfrm>
                <a:off x="4733391" y="3226063"/>
                <a:ext cx="4260300" cy="1543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chemeClr val="tx1"/>
                    </a:solidFill>
                  </a:rPr>
                  <a:t>Расчёт равновесной интенсивности по формуле Планка: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𝑘𝑇</m:t>
                                      </m:r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200" dirty="0">
                  <a:solidFill>
                    <a:schemeClr val="tx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chemeClr val="tx1"/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>
                    <a:solidFill>
                      <a:schemeClr val="tx1"/>
                    </a:solidFill>
                  </a:rPr>
                  <a:t>—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>
                    <a:solidFill>
                      <a:schemeClr val="tx1"/>
                    </a:solidFill>
                  </a:rPr>
                  <a:t>постоянная Планка,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>
                    <a:solidFill>
                      <a:schemeClr val="tx1"/>
                    </a:solidFill>
                  </a:rPr>
                  <a:t>—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>
                    <a:solidFill>
                      <a:schemeClr val="tx1"/>
                    </a:solidFill>
                  </a:rPr>
                  <a:t>скорость света в вакууме,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1200" dirty="0">
                    <a:solidFill>
                      <a:schemeClr val="tx1"/>
                    </a:solidFill>
                  </a:rPr>
                  <a:t> — постоянная Больцмана,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>
                    <a:solidFill>
                      <a:schemeClr val="tx1"/>
                    </a:solidFill>
                  </a:rPr>
                  <a:t>—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>
                    <a:solidFill>
                      <a:schemeClr val="tx1"/>
                    </a:solidFill>
                  </a:rPr>
                  <a:t>частота излучения,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—</a:t>
                </a:r>
                <a:r>
                  <a:rPr lang="ru-RU" sz="1200" dirty="0">
                    <a:solidFill>
                      <a:schemeClr val="tx1"/>
                    </a:solidFill>
                  </a:rPr>
                  <a:t> ширина диапазона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>
                    <a:solidFill>
                      <a:schemeClr val="tx1"/>
                    </a:solidFill>
                  </a:rPr>
                  <a:t>частот,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>
                    <a:solidFill>
                      <a:schemeClr val="tx1"/>
                    </a:solidFill>
                  </a:rPr>
                  <a:t>—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ru-RU" sz="1200" dirty="0">
                    <a:solidFill>
                      <a:schemeClr val="tx1"/>
                    </a:solidFill>
                  </a:rPr>
                  <a:t>температура среды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67F96F-301F-D8A4-E385-B3BE74F5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391" y="3226063"/>
                <a:ext cx="4260300" cy="1543243"/>
              </a:xfrm>
              <a:prstGeom prst="rect">
                <a:avLst/>
              </a:prstGeom>
              <a:blipFill>
                <a:blip r:embed="rId5"/>
                <a:stretch>
                  <a:fillRect b="-16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AC72B82-DDBD-B515-7A93-D13FFC6BF4D5}"/>
              </a:ext>
            </a:extLst>
          </p:cNvPr>
          <p:cNvSpPr txBox="1"/>
          <p:nvPr/>
        </p:nvSpPr>
        <p:spPr>
          <a:xfrm>
            <a:off x="8322648" y="351715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(8.1)</a:t>
            </a:r>
          </a:p>
        </p:txBody>
      </p:sp>
    </p:spTree>
    <p:extLst>
      <p:ext uri="{BB962C8B-B14F-4D97-AF65-F5344CB8AC3E}">
        <p14:creationId xmlns:p14="http://schemas.microsoft.com/office/powerpoint/2010/main" val="167483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0" y="1651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Формирование объёмного излучения</a:t>
            </a:r>
            <a:endParaRPr dirty="0"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5C6C287E-D954-87D3-E713-DCD16C2B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772" y="2818654"/>
            <a:ext cx="1893473" cy="18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2EE06D-44FC-2FCC-3EB1-93D1A113E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94" y="695493"/>
            <a:ext cx="1876257" cy="1876257"/>
          </a:xfrm>
          <a:prstGeom prst="rect">
            <a:avLst/>
          </a:prstGeom>
        </p:spPr>
      </p:pic>
      <p:sp>
        <p:nvSpPr>
          <p:cNvPr id="5" name="Google Shape;95;p18">
            <a:extLst>
              <a:ext uri="{FF2B5EF4-FFF2-40B4-BE49-F238E27FC236}">
                <a16:creationId xmlns:a16="http://schemas.microsoft.com/office/drawing/2014/main" id="{25DA7F1F-5A06-41D6-B9FC-849E18DF8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29" y="589214"/>
            <a:ext cx="5310272" cy="1518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400" dirty="0">
                <a:solidFill>
                  <a:schemeClr val="tx1"/>
                </a:solidFill>
              </a:rPr>
              <a:t>Алгоритм генерации объёмного излучения: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4BE49-47ED-6C60-CA2B-405D0996AC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424"/>
          <a:stretch/>
        </p:blipFill>
        <p:spPr>
          <a:xfrm>
            <a:off x="215053" y="977906"/>
            <a:ext cx="4954209" cy="3681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393D64-5A3C-57AF-3CA5-A4D9D0F5B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51" y="2212731"/>
            <a:ext cx="3261839" cy="1466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6B30A-7D3E-5804-6AB9-A1A7F3AE6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151" y="3652861"/>
            <a:ext cx="1523238" cy="516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10B8B0-D3A1-EC86-7689-3ECDD16EC1E4}"/>
              </a:ext>
            </a:extLst>
          </p:cNvPr>
          <p:cNvSpPr txBox="1"/>
          <p:nvPr/>
        </p:nvSpPr>
        <p:spPr>
          <a:xfrm>
            <a:off x="7060088" y="2542694"/>
            <a:ext cx="2044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Сетка Фибоначчи</a:t>
            </a:r>
            <a:endParaRPr lang="en-RU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EA0F8-2048-67E6-ED14-EF3A1479F09A}"/>
              </a:ext>
            </a:extLst>
          </p:cNvPr>
          <p:cNvSpPr txBox="1"/>
          <p:nvPr/>
        </p:nvSpPr>
        <p:spPr>
          <a:xfrm>
            <a:off x="7099486" y="4607472"/>
            <a:ext cx="2044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Каркасная сетка</a:t>
            </a:r>
            <a:endParaRPr lang="en-RU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D79B2D-9044-6F78-43E8-4BB3EFA00D8F}"/>
                  </a:ext>
                </a:extLst>
              </p14:cNvPr>
              <p14:cNvContentPartPr/>
              <p14:nvPr/>
            </p14:nvContentPartPr>
            <p14:xfrm>
              <a:off x="4587695" y="2248430"/>
              <a:ext cx="47520" cy="15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D79B2D-9044-6F78-43E8-4BB3EFA00D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3375" y="2244110"/>
                <a:ext cx="56160" cy="16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9409</TotalTime>
  <Words>2271</Words>
  <Application>Microsoft Macintosh PowerPoint</Application>
  <PresentationFormat>On-screen Show (16:9)</PresentationFormat>
  <Paragraphs>257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Cambria Math</vt:lpstr>
      <vt:lpstr>Candara</vt:lpstr>
      <vt:lpstr>Courier New</vt:lpstr>
      <vt:lpstr>PTSerif</vt:lpstr>
      <vt:lpstr>Times New Roman</vt:lpstr>
      <vt:lpstr>Simple Light</vt:lpstr>
      <vt:lpstr>Дискретно-лучевой метод моделирования световых полей в системах с неоднородными поглощающими и излучающими средами на основе параллельных вычислений </vt:lpstr>
      <vt:lpstr>Объект исследования</vt:lpstr>
      <vt:lpstr>Актуальность</vt:lpstr>
      <vt:lpstr>Цель и задачи</vt:lpstr>
      <vt:lpstr>Методы моделирования осветительных систем</vt:lpstr>
      <vt:lpstr>Постановка задачи и ограничения</vt:lpstr>
      <vt:lpstr>Метод моделирования светового излучения</vt:lpstr>
      <vt:lpstr>Инициализация системы</vt:lpstr>
      <vt:lpstr>Формирование объёмного излучения</vt:lpstr>
      <vt:lpstr>Расчёт начальной интенсивности излучения</vt:lpstr>
      <vt:lpstr>Параллельная трассировка лучей</vt:lpstr>
      <vt:lpstr>Трассировка луча</vt:lpstr>
      <vt:lpstr>Поиск ближайшей поверхности пересечения</vt:lpstr>
      <vt:lpstr>Структура ПМО и используемые технологии</vt:lpstr>
      <vt:lpstr>Исследование метода и модели</vt:lpstr>
      <vt:lpstr>Эксперименты в предметной области</vt:lpstr>
      <vt:lpstr>Исследование влияния возврата излучения</vt:lpstr>
      <vt:lpstr>Заключение</vt:lpstr>
      <vt:lpstr>Дальнейшее развитие</vt:lpstr>
      <vt:lpstr>Публикации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Дискретно-лучевой метод моделирования световых полей в системах с неоднородными поглощающими и излучающими средами на основе параллельных вычислений </dc:title>
  <cp:lastModifiedBy>Microsoft Office User</cp:lastModifiedBy>
  <cp:revision>27</cp:revision>
  <dcterms:modified xsi:type="dcterms:W3CDTF">2024-06-21T13:03:45Z</dcterms:modified>
</cp:coreProperties>
</file>